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0"/>
  </p:notesMasterIdLst>
  <p:sldIdLst>
    <p:sldId id="256" r:id="rId2"/>
    <p:sldId id="295" r:id="rId3"/>
    <p:sldId id="296" r:id="rId4"/>
    <p:sldId id="297" r:id="rId5"/>
    <p:sldId id="298" r:id="rId6"/>
    <p:sldId id="299" r:id="rId7"/>
    <p:sldId id="305" r:id="rId8"/>
    <p:sldId id="302" r:id="rId9"/>
    <p:sldId id="303" r:id="rId10"/>
    <p:sldId id="307" r:id="rId11"/>
    <p:sldId id="306" r:id="rId12"/>
    <p:sldId id="310" r:id="rId13"/>
    <p:sldId id="320" r:id="rId14"/>
    <p:sldId id="319" r:id="rId15"/>
    <p:sldId id="321" r:id="rId16"/>
    <p:sldId id="311" r:id="rId17"/>
    <p:sldId id="312" r:id="rId18"/>
    <p:sldId id="313" r:id="rId19"/>
    <p:sldId id="315" r:id="rId20"/>
    <p:sldId id="318" r:id="rId21"/>
    <p:sldId id="351" r:id="rId22"/>
    <p:sldId id="352" r:id="rId23"/>
    <p:sldId id="322" r:id="rId24"/>
    <p:sldId id="353" r:id="rId25"/>
    <p:sldId id="354" r:id="rId26"/>
    <p:sldId id="355" r:id="rId27"/>
    <p:sldId id="356" r:id="rId28"/>
    <p:sldId id="323" r:id="rId29"/>
    <p:sldId id="357" r:id="rId30"/>
    <p:sldId id="358" r:id="rId31"/>
    <p:sldId id="360" r:id="rId32"/>
    <p:sldId id="361" r:id="rId33"/>
    <p:sldId id="362" r:id="rId34"/>
    <p:sldId id="363" r:id="rId35"/>
    <p:sldId id="343" r:id="rId36"/>
    <p:sldId id="364" r:id="rId37"/>
    <p:sldId id="330" r:id="rId38"/>
    <p:sldId id="331" r:id="rId39"/>
    <p:sldId id="372" r:id="rId40"/>
    <p:sldId id="334" r:id="rId41"/>
    <p:sldId id="350" r:id="rId42"/>
    <p:sldId id="345" r:id="rId43"/>
    <p:sldId id="366" r:id="rId44"/>
    <p:sldId id="347" r:id="rId45"/>
    <p:sldId id="367" r:id="rId46"/>
    <p:sldId id="348" r:id="rId47"/>
    <p:sldId id="369" r:id="rId48"/>
    <p:sldId id="371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106" d="100"/>
          <a:sy n="106" d="100"/>
        </p:scale>
        <p:origin x="166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8D5BE-FDE9-4803-A390-60AFE528602F}" type="datetimeFigureOut">
              <a:rPr lang="en-US" smtClean="0"/>
              <a:t>14-Sep-20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5C954-06D9-404E-974A-54614D80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36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5C954-06D9-404E-974A-54614D80490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61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69DA31E-B7C3-4753-B83B-5FB2E355F933}" type="datetimeFigureOut">
              <a:rPr lang="en-US" smtClean="0"/>
              <a:pPr/>
              <a:t>14-Sep-20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4038600"/>
            <a:ext cx="8011616" cy="1828800"/>
          </a:xfrm>
        </p:spPr>
        <p:txBody>
          <a:bodyPr>
            <a:noAutofit/>
          </a:bodyPr>
          <a:lstStyle/>
          <a:p>
            <a:r>
              <a:rPr lang="sr-Cyrl-RS" sz="4000" dirty="0" smtClean="0"/>
              <a:t>Бактеријске инфекције коже</a:t>
            </a:r>
            <a:br>
              <a:rPr lang="sr-Cyrl-RS" sz="4000" dirty="0" smtClean="0"/>
            </a:br>
            <a:r>
              <a:rPr lang="sr-Cyrl-RS" sz="4000" dirty="0" smtClean="0"/>
              <a:t>обољења себацеалних жлезди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93038" cy="1462088"/>
          </a:xfrm>
        </p:spPr>
        <p:txBody>
          <a:bodyPr/>
          <a:lstStyle/>
          <a:p>
            <a:pPr eaLnBrk="1" hangingPunct="1"/>
            <a:r>
              <a:rPr lang="en-US" b="1" smtClean="0"/>
              <a:t>КЛИНИЧКА СЛИКА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400" b="1" dirty="0" smtClean="0"/>
              <a:t>ЗАПАЉЕНСКЕ ЛЕЗИЈЕ НАСТАЈУ ОД ЗАТВОРЕНИХ КОМЕДОНА</a:t>
            </a:r>
          </a:p>
          <a:p>
            <a:pPr eaLnBrk="1" hangingPunct="1"/>
            <a:r>
              <a:rPr lang="sr-Cyrl-CS" sz="2400" b="1" dirty="0" smtClean="0"/>
              <a:t> ПАПУЛЕ И ПУСТУЛЕ</a:t>
            </a:r>
            <a:r>
              <a:rPr lang="en-US" sz="2400" b="1" dirty="0" smtClean="0"/>
              <a:t> - </a:t>
            </a:r>
            <a:r>
              <a:rPr lang="sr-Latn-C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ACNE PAPULOPUSTULOSA</a:t>
            </a:r>
            <a:endParaRPr lang="en-US" sz="24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ЦИСТЕ И НОДУЛИ КОЈИ ФЛУКТУИРАЈУ-</a:t>
            </a:r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ACNE NODULOCYSTICA</a:t>
            </a:r>
            <a:endParaRPr lang="sr-Cyrl-RS" sz="24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sr-Cyrl-CS" sz="2400" b="1" dirty="0">
                <a:latin typeface="Calibri" pitchFamily="34" charset="0"/>
                <a:cs typeface="Calibri" pitchFamily="34" charset="0"/>
              </a:rPr>
              <a:t>ШИРЕЊЕМ ИНФЛАМАЦИЈЕ ДУБЉЕ У ДЕРМ И ХИПОДЕРМ ФОРМИРАЈУ  СЕ: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НОДУСИ – БОЛНИ, ЛИВИДНО-ЕРИТЕМАТОЗНИ, АПСЦЕСИ-ОСТАЈУ ОЖИЉЦИ – </a:t>
            </a:r>
            <a:r>
              <a:rPr lang="sr-Latn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ACNE CONGLOBATA</a:t>
            </a:r>
            <a:endParaRPr lang="sr-Latn-CS" sz="24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sr-Cyrl-CS" sz="2400" b="1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54591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smtClean="0"/>
              <a:t>ЕФЛОРЕСЦЕНЦИЈЕ КОД АКНИ</a:t>
            </a:r>
            <a:endParaRPr lang="sr-Latn-RS" b="1" smtClean="0"/>
          </a:p>
        </p:txBody>
      </p:sp>
      <p:pic>
        <p:nvPicPr>
          <p:cNvPr id="1638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1905000"/>
            <a:ext cx="7162800" cy="3733800"/>
          </a:xfrm>
        </p:spPr>
      </p:pic>
    </p:spTree>
    <p:extLst>
      <p:ext uri="{BB962C8B-B14F-4D97-AF65-F5344CB8AC3E}">
        <p14:creationId xmlns:p14="http://schemas.microsoft.com/office/powerpoint/2010/main" val="285742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4000" b="1" dirty="0" smtClean="0"/>
              <a:t>КЛИНИЧКИ ОБЛИЦИ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Latn-CS" sz="2400" b="1" dirty="0" smtClean="0">
                <a:latin typeface="Calibri" panose="020F0502020204030204" pitchFamily="34" charset="0"/>
              </a:rPr>
              <a:t>ACNE COMEDONICA-PUNCTATA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b="1" dirty="0" smtClean="0">
                <a:latin typeface="Calibri" panose="020F0502020204030204" pitchFamily="34" charset="0"/>
              </a:rPr>
              <a:t>ACNE PAPULO- PUSTULOSA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b="1" dirty="0" smtClean="0">
                <a:latin typeface="Calibri" panose="020F0502020204030204" pitchFamily="34" charset="0"/>
              </a:rPr>
              <a:t>ACNE 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NODULO</a:t>
            </a:r>
            <a:r>
              <a:rPr lang="sr-Latn-CS" sz="2400" b="1" dirty="0" smtClean="0">
                <a:latin typeface="Calibri" panose="020F0502020204030204" pitchFamily="34" charset="0"/>
              </a:rPr>
              <a:t>CYSTICA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b="1" dirty="0" smtClean="0">
                <a:latin typeface="Calibri" panose="020F0502020204030204" pitchFamily="34" charset="0"/>
              </a:rPr>
              <a:t>ACNE CONGLOBATA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b="1" dirty="0" smtClean="0">
                <a:latin typeface="Calibri" panose="020F0502020204030204" pitchFamily="34" charset="0"/>
              </a:rPr>
              <a:t>ACNE ABSCEDENS</a:t>
            </a:r>
            <a:endParaRPr lang="en-US" sz="2400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53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ACNE </a:t>
            </a:r>
            <a:r>
              <a:rPr lang="en-US" sz="3600" b="1" dirty="0" err="1" smtClean="0">
                <a:latin typeface="Calibri" panose="020F0502020204030204" pitchFamily="34" charset="0"/>
              </a:rPr>
              <a:t>COMEDONICA</a:t>
            </a:r>
            <a:endParaRPr lang="sr-Latn-RS" sz="3600" b="1" dirty="0" smtClean="0">
              <a:latin typeface="Calibri" panose="020F0502020204030204" pitchFamily="34" charset="0"/>
            </a:endParaRPr>
          </a:p>
        </p:txBody>
      </p:sp>
      <p:pic>
        <p:nvPicPr>
          <p:cNvPr id="33795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800" y="1828800"/>
            <a:ext cx="5791200" cy="4114800"/>
          </a:xfrm>
        </p:spPr>
      </p:pic>
    </p:spTree>
    <p:extLst>
      <p:ext uri="{BB962C8B-B14F-4D97-AF65-F5344CB8AC3E}">
        <p14:creationId xmlns:p14="http://schemas.microsoft.com/office/powerpoint/2010/main" val="214757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 smtClean="0">
                <a:latin typeface="Calibri" panose="020F0502020204030204" pitchFamily="34" charset="0"/>
              </a:rPr>
              <a:t>ACNE PAPULO-PUSTULOSA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endParaRPr lang="sr-Latn-RS" smtClean="0"/>
          </a:p>
        </p:txBody>
      </p:sp>
      <p:pic>
        <p:nvPicPr>
          <p:cNvPr id="3277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6477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7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ACNE </a:t>
            </a:r>
            <a:r>
              <a:rPr lang="en-US" sz="3600" b="1" dirty="0" err="1" smtClean="0">
                <a:latin typeface="Calibri" panose="020F0502020204030204" pitchFamily="34" charset="0"/>
              </a:rPr>
              <a:t>NODULOCYSTICA</a:t>
            </a:r>
            <a:endParaRPr lang="sr-Latn-RS" sz="3600" b="1" dirty="0" smtClean="0">
              <a:latin typeface="Calibri" panose="020F0502020204030204" pitchFamily="34" charset="0"/>
            </a:endParaRPr>
          </a:p>
        </p:txBody>
      </p:sp>
      <p:pic>
        <p:nvPicPr>
          <p:cNvPr id="34819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0763" y="2057400"/>
            <a:ext cx="3398837" cy="3657600"/>
          </a:xfrm>
        </p:spPr>
      </p:pic>
      <p:pic>
        <p:nvPicPr>
          <p:cNvPr id="3482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7400"/>
            <a:ext cx="368458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022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b="1" smtClean="0"/>
              <a:t>ДИФЕРЕНЦИЈАЛНА ДИЈАГНОЗА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Latn-CS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b="1" dirty="0" smtClean="0">
                <a:latin typeface="Calibri" panose="020F0502020204030204" pitchFamily="34" charset="0"/>
              </a:rPr>
              <a:t>ACNE ROSACEA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b="1" dirty="0" smtClean="0">
                <a:latin typeface="Calibri" panose="020F0502020204030204" pitchFamily="34" charset="0"/>
              </a:rPr>
              <a:t>FOLLICULITIS STAPHYLOGENES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АКНЕИФОРМНЕ РЕКЦИЈЕ НА ЛЕКОВE:</a:t>
            </a:r>
            <a:r>
              <a:rPr lang="sr-Latn-RS" sz="2400" b="1" dirty="0" smtClean="0"/>
              <a:t> </a:t>
            </a:r>
            <a:r>
              <a:rPr lang="sr-Cyrl-CS" sz="2400" b="1" dirty="0" smtClean="0"/>
              <a:t>КОРТИКОСТEРОИДЕ</a:t>
            </a:r>
            <a:r>
              <a:rPr lang="en-US" sz="2400" b="1" dirty="0" smtClean="0"/>
              <a:t>,</a:t>
            </a:r>
            <a:r>
              <a:rPr lang="sr-Latn-RS" sz="2400" b="1" dirty="0" smtClean="0"/>
              <a:t> </a:t>
            </a:r>
            <a:r>
              <a:rPr lang="sr-Cyrl-CS" sz="2400" b="1" dirty="0" smtClean="0"/>
              <a:t>КОНТРАЦЕПТИВЕ</a:t>
            </a:r>
            <a:r>
              <a:rPr lang="en-US" sz="2400" b="1" dirty="0" smtClean="0"/>
              <a:t>,</a:t>
            </a:r>
            <a:r>
              <a:rPr lang="sr-Latn-RS" sz="2400" b="1" dirty="0" smtClean="0"/>
              <a:t> </a:t>
            </a:r>
            <a:r>
              <a:rPr lang="sr-Cyrl-CS" sz="2400" b="1" dirty="0" smtClean="0"/>
              <a:t>АНДРОГЕНЕ ХОРМОНЕ</a:t>
            </a:r>
            <a:r>
              <a:rPr lang="en-US" sz="2400" b="1" dirty="0" smtClean="0"/>
              <a:t>,</a:t>
            </a:r>
            <a:r>
              <a:rPr lang="sr-Cyrl-CS" sz="2400" b="1" dirty="0" smtClean="0"/>
              <a:t> ЈОД</a:t>
            </a:r>
            <a:r>
              <a:rPr lang="en-US" sz="2400" b="1" dirty="0" smtClean="0"/>
              <a:t>,</a:t>
            </a:r>
            <a:r>
              <a:rPr lang="sr-Cyrl-CS" sz="2400" b="1" dirty="0" smtClean="0"/>
              <a:t> БРОМ</a:t>
            </a:r>
            <a:r>
              <a:rPr lang="en-US" sz="2400" b="1" dirty="0" smtClean="0"/>
              <a:t>,    </a:t>
            </a:r>
            <a:r>
              <a:rPr lang="sr-Cyrl-CS" sz="2400" b="1" dirty="0" smtClean="0"/>
              <a:t>ФЕНОБАРБИТОН</a:t>
            </a:r>
            <a:r>
              <a:rPr lang="en-US" sz="2400" b="1" dirty="0" smtClean="0"/>
              <a:t>,</a:t>
            </a:r>
            <a:r>
              <a:rPr lang="sr-Latn-RS" sz="2400" b="1" dirty="0" smtClean="0"/>
              <a:t> </a:t>
            </a:r>
            <a:r>
              <a:rPr lang="sr-Cyrl-CS" sz="2400" b="1" dirty="0" smtClean="0"/>
              <a:t>ИЗОНИАЗИД</a:t>
            </a:r>
          </a:p>
          <a:p>
            <a:pPr eaLnBrk="1" hangingPunct="1">
              <a:lnSpc>
                <a:spcPct val="90000"/>
              </a:lnSpc>
            </a:pPr>
            <a:endParaRPr lang="sr-Cyrl-CS" sz="24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713458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3600" b="1" dirty="0" smtClean="0"/>
              <a:t>ТЕРАПИЈА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OПШТЕ МЕРЕ 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  - УПОЗНАТИ БОЛЕСНИКА СА ПРИРОДОМ    БОЛЕСТ</a:t>
            </a:r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И,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МОГУЋНОСТИМА И ТРАЈАЊУ  ЛЕЧЕЊА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   - САВЕТ О ХИГИЈЕНИ КОЖЕ 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   - САВЕТ О ИСХРАНИ</a:t>
            </a:r>
          </a:p>
          <a:p>
            <a:pPr eaLnBrk="1" hangingPunct="1"/>
            <a:endParaRPr lang="sr-Cyrl-CS" b="1" dirty="0" smtClean="0"/>
          </a:p>
          <a:p>
            <a:pPr eaLnBrk="1" hangingPunct="1">
              <a:buFont typeface="Wingdings" pitchFamily="2" charset="2"/>
              <a:buNone/>
            </a:pPr>
            <a:endParaRPr lang="sr-Cyrl-CS" b="1" dirty="0" smtClean="0"/>
          </a:p>
        </p:txBody>
      </p:sp>
    </p:spTree>
    <p:extLst>
      <p:ext uri="{BB962C8B-B14F-4D97-AF65-F5344CB8AC3E}">
        <p14:creationId xmlns:p14="http://schemas.microsoft.com/office/powerpoint/2010/main" val="1546146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 dirty="0" err="1" smtClean="0">
                <a:latin typeface="Calibri" panose="020F0502020204030204" pitchFamily="34" charset="0"/>
              </a:rPr>
              <a:t>ЛОКАЛНО</a:t>
            </a: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 err="1" smtClean="0">
                <a:latin typeface="Calibri" panose="020F0502020204030204" pitchFamily="34" charset="0"/>
              </a:rPr>
              <a:t>ЛЕЧЕЊЕ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600200"/>
            <a:ext cx="8658544" cy="4997152"/>
          </a:xfrm>
        </p:spPr>
        <p:txBody>
          <a:bodyPr>
            <a:normAutofit/>
          </a:bodyPr>
          <a:lstStyle/>
          <a:p>
            <a:pPr eaLnBrk="1" hangingPunct="1"/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Benzyl-peroxid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лосион или крем</a:t>
            </a:r>
            <a:r>
              <a:rPr lang="sr-Cyrl-R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(2,5%, 5% И 10%). Делује антимикробски, анитинфламаторно и комедолитички</a:t>
            </a:r>
          </a:p>
          <a:p>
            <a:pPr eaLnBrk="1" hangingPunct="1"/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Антибиотици- локални (еритромицин, клиндамицин у концентрацији 1-4%, у лосиону)</a:t>
            </a:r>
          </a:p>
          <a:p>
            <a:pPr>
              <a:lnSpc>
                <a:spcPct val="80000"/>
              </a:lnSpc>
            </a:pP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Ретиноиди за локалну употребу (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Третиноин гел  и крем 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(0,025</a:t>
            </a:r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%</a:t>
            </a:r>
            <a:r>
              <a:rPr lang="sr-Cyrl-RS" sz="2400" b="1" dirty="0">
                <a:latin typeface="Calibri" pitchFamily="34" charset="0"/>
                <a:cs typeface="Calibri" pitchFamily="34" charset="0"/>
              </a:rPr>
              <a:t>)</a:t>
            </a:r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Ефикаснији 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а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ли иритирају кожу. Постинфламаторно 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љуштење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коже. Елиминишу бујање 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кератиноцита у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фоликулу</a:t>
            </a:r>
          </a:p>
          <a:p>
            <a:pPr>
              <a:lnSpc>
                <a:spcPct val="80000"/>
              </a:lnSpc>
            </a:pPr>
            <a:r>
              <a:rPr lang="sr-Cyrl-CS" sz="2400" b="1" dirty="0">
                <a:latin typeface="Calibri" pitchFamily="34" charset="0"/>
                <a:cs typeface="Calibri" pitchFamily="34" charset="0"/>
              </a:rPr>
              <a:t>Површни пилинг-друга средства-мањи ефекат</a:t>
            </a:r>
          </a:p>
          <a:p>
            <a:pPr>
              <a:lnSpc>
                <a:spcPct val="80000"/>
              </a:lnSpc>
            </a:pPr>
            <a:r>
              <a:rPr lang="sr-Cyrl-CS" sz="2400" b="1" dirty="0">
                <a:latin typeface="Calibri" pitchFamily="34" charset="0"/>
                <a:cs typeface="Calibri" pitchFamily="34" charset="0"/>
              </a:rPr>
              <a:t>Препарати са сумпором,салиц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илном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киселином и са резорцинолом-напр.</a:t>
            </a:r>
          </a:p>
          <a:p>
            <a:pPr>
              <a:lnSpc>
                <a:spcPct val="80000"/>
              </a:lnSpc>
            </a:pPr>
            <a:r>
              <a:rPr lang="sr-Cyrl-CS" sz="2400" b="1" dirty="0">
                <a:latin typeface="Calibri" pitchFamily="34" charset="0"/>
                <a:cs typeface="Calibri" pitchFamily="34" charset="0"/>
              </a:rPr>
              <a:t>БЛАГА МАСАЖА ТЕЧНИМ АЗОТОМ</a:t>
            </a:r>
          </a:p>
          <a:p>
            <a:pPr>
              <a:lnSpc>
                <a:spcPct val="80000"/>
              </a:lnSpc>
            </a:pPr>
            <a:endParaRPr lang="sr-Cyrl-CS" sz="2800" b="1" dirty="0"/>
          </a:p>
          <a:p>
            <a:endParaRPr lang="sr-Latn-CS" sz="2800" b="1" dirty="0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050521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 dirty="0" err="1" smtClean="0">
                <a:latin typeface="Calibri" panose="020F0502020204030204" pitchFamily="34" charset="0"/>
              </a:rPr>
              <a:t>ОПШТЕ</a:t>
            </a: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 err="1" smtClean="0">
                <a:latin typeface="Calibri" panose="020F0502020204030204" pitchFamily="34" charset="0"/>
              </a:rPr>
              <a:t>ЛЕЧЕЊЕ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АНТИБИОТИЦИ СУ НАЈЧЕШЋЕ ПРОПИСИВАНИ ОБЛИК СИСТЕМСКЕ ТЕРАПИЈЕ</a:t>
            </a:r>
            <a:r>
              <a:rPr lang="sr-Cyrl-RS" sz="2400" b="1" dirty="0"/>
              <a:t> (</a:t>
            </a:r>
            <a:r>
              <a:rPr lang="sr-Cyrl-CS" sz="2400" b="1" dirty="0" smtClean="0"/>
              <a:t>ТЕТРАЦИКЛИНИ, ЕРИТРОМИЦИН; АЗИТРОМИЦИН) </a:t>
            </a:r>
          </a:p>
          <a:p>
            <a:pPr>
              <a:lnSpc>
                <a:spcPct val="90000"/>
              </a:lnSpc>
            </a:pPr>
            <a:r>
              <a:rPr lang="sr-Cyrl-CS" sz="2400" b="1" dirty="0" smtClean="0"/>
              <a:t>ХОРМОНИ, ДАЈУ </a:t>
            </a:r>
            <a:r>
              <a:rPr lang="sr-Cyrl-CS" sz="2400" b="1" dirty="0"/>
              <a:t>СЕ САМО </a:t>
            </a:r>
            <a:r>
              <a:rPr lang="sr-Cyrl-CS" sz="2400" b="1" dirty="0" smtClean="0"/>
              <a:t>ЖЕНАМА (ЕСТРОГЕН</a:t>
            </a:r>
            <a:r>
              <a:rPr lang="sr-Cyrl-CS" sz="2400" b="1" dirty="0"/>
              <a:t>, АНТИАНДРОГЕН, </a:t>
            </a:r>
            <a:r>
              <a:rPr lang="sr-Cyrl-CS" sz="2400" b="1" dirty="0" smtClean="0"/>
              <a:t>СПИРОНОЛАКТОН)</a:t>
            </a:r>
            <a:endParaRPr lang="sr-Cyrl-CS" sz="2400" b="1" dirty="0"/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РЕТИНОИДИ - ИСОТРЕТИНОИН	</a:t>
            </a:r>
          </a:p>
        </p:txBody>
      </p:sp>
    </p:spTree>
    <p:extLst>
      <p:ext uri="{BB962C8B-B14F-4D97-AF65-F5344CB8AC3E}">
        <p14:creationId xmlns:p14="http://schemas.microsoft.com/office/powerpoint/2010/main" val="375435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 smtClean="0">
                <a:latin typeface="Calibri" panose="020F0502020204030204" pitchFamily="34" charset="0"/>
              </a:rPr>
              <a:t>SEBORRHOEA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400" b="1" dirty="0" smtClean="0"/>
              <a:t>ПОВЕЋАНО ЛУЧЕЊЕ СЕБУМА</a:t>
            </a:r>
            <a:r>
              <a:rPr lang="en-US" sz="2400" b="1" dirty="0" smtClean="0"/>
              <a:t>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УСЛЕД ХИПЕРФУНКЦИЈЕ СЕБАЦЕАЛНЕ ЖЛЕЗДЕ</a:t>
            </a:r>
            <a:endParaRPr lang="sr-Cyrl-CS" sz="2400" b="1" dirty="0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sr-Cyrl-CS" sz="2400" b="1" dirty="0" smtClean="0"/>
              <a:t>МАСНА,СЈАЈНА КОЖА </a:t>
            </a:r>
            <a:endParaRPr lang="en-US" sz="24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400" b="1" dirty="0" smtClean="0"/>
              <a:t>   </a:t>
            </a:r>
            <a:r>
              <a:rPr lang="sr-Cyrl-CS" sz="2400" b="1" dirty="0" smtClean="0"/>
              <a:t>СА ПРОШИРЕНИМ ПОРАМА</a:t>
            </a:r>
          </a:p>
          <a:p>
            <a:pPr eaLnBrk="1" hangingPunct="1"/>
            <a:r>
              <a:rPr lang="sr-Cyrl-CS" sz="2400" b="1" dirty="0" smtClean="0"/>
              <a:t>ПОРОДИЧНА ПОЈАВА </a:t>
            </a:r>
          </a:p>
          <a:p>
            <a:pPr eaLnBrk="1" hangingPunct="1"/>
            <a:r>
              <a:rPr lang="sr-Cyrl-CS" sz="2400" b="1" dirty="0" smtClean="0"/>
              <a:t>ПРВИ ЗНАЦИ У ПУБЕРТЕТУ</a:t>
            </a:r>
          </a:p>
          <a:p>
            <a:pPr eaLnBrk="1" hangingPunct="1"/>
            <a:r>
              <a:rPr lang="sr-Cyrl-CS" sz="2400" b="1" dirty="0" smtClean="0"/>
              <a:t>СЕЗОНСКИ КАРАКТЕР ЈАВЉАЊА</a:t>
            </a:r>
          </a:p>
        </p:txBody>
      </p:sp>
    </p:spTree>
    <p:extLst>
      <p:ext uri="{BB962C8B-B14F-4D97-AF65-F5344CB8AC3E}">
        <p14:creationId xmlns:p14="http://schemas.microsoft.com/office/powerpoint/2010/main" val="251439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38112"/>
            <a:ext cx="7793038" cy="146208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err="1" smtClean="0">
                <a:latin typeface="Calibri" panose="020F0502020204030204" pitchFamily="34" charset="0"/>
              </a:rPr>
              <a:t>ОПШТЕ</a:t>
            </a: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 err="1" smtClean="0">
                <a:latin typeface="Calibri" panose="020F0502020204030204" pitchFamily="34" charset="0"/>
              </a:rPr>
              <a:t>ЛЕЧЕЊЕ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sz="2400" b="1" dirty="0">
                <a:latin typeface="Calibri" pitchFamily="34" charset="0"/>
                <a:cs typeface="Calibri" pitchFamily="34" charset="0"/>
              </a:rPr>
              <a:t>РЕТИНОИДИ (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ROACCUTAN)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, ПОЧЕТНЕ ДОЗЕ 0,5 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mg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 на 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kg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 Т.Т. ЗАТИМ ПОВЕЋАЊЕ ДО 1 мг на кг</a:t>
            </a:r>
          </a:p>
          <a:p>
            <a:pPr>
              <a:buNone/>
            </a:pPr>
            <a:r>
              <a:rPr lang="sr-Cyrl-CS" sz="2400" b="1" dirty="0">
                <a:latin typeface="Calibri" pitchFamily="34" charset="0"/>
                <a:cs typeface="Calibri" pitchFamily="34" charset="0"/>
              </a:rPr>
              <a:t>  (ДУЖИНА ЛЕЧЕЊА ДО 6 МЕСЕЦИ, РЕЂЕ И ДУЖЕ)</a:t>
            </a:r>
          </a:p>
          <a:p>
            <a:r>
              <a:rPr lang="sr-Cyrl-CS" sz="2400" b="1" dirty="0">
                <a:latin typeface="Calibri" pitchFamily="34" charset="0"/>
                <a:cs typeface="Calibri" pitchFamily="34" charset="0"/>
              </a:rPr>
              <a:t>БРЖА САНАЦИЈА И ДУГОТРАЈНИ ЕФЕКАТ</a:t>
            </a:r>
          </a:p>
          <a:p>
            <a:r>
              <a:rPr lang="sr-Cyrl-CS" sz="2400" b="1" dirty="0">
                <a:latin typeface="Calibri" pitchFamily="34" charset="0"/>
                <a:cs typeface="Calibri" pitchFamily="34" charset="0"/>
              </a:rPr>
              <a:t>ДЕЈСТВО НА СВЕ СЕГМЕНТЕ ПАТОГЕНЕЗЕ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АКНИ</a:t>
            </a:r>
            <a:endParaRPr lang="sr-Cyrl-CS" sz="2400" b="1" dirty="0"/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НЕЖЕЉЕНА ДЕЈСТВА РЕТИНОИДА</a:t>
            </a:r>
            <a:r>
              <a:rPr lang="en-US" sz="2400" b="1" dirty="0" smtClean="0"/>
              <a:t> :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 smtClean="0"/>
              <a:t>   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- МУКОКУТАНА ТОКСИЧНОСТ</a:t>
            </a:r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b="1" dirty="0" smtClean="0"/>
              <a:t>(</a:t>
            </a:r>
            <a:r>
              <a:rPr lang="sr-Cyrl-CS" sz="2400" b="1" dirty="0" smtClean="0"/>
              <a:t>СУВОЋА КОЖЕ И ПЕРУТАЊЕ ЛИЦА, </a:t>
            </a:r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CHEILITIS</a:t>
            </a:r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CONJUKTIVITIS</a:t>
            </a:r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)</a:t>
            </a:r>
            <a:endParaRPr lang="sr-Latn-CS" sz="2400" b="1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ОПАДАЊЕ КОСЕ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ХЕПАТОТОКСИЧНОСТ</a:t>
            </a:r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2400" b="1" dirty="0" smtClean="0"/>
              <a:t>ПОВЕЋАЊЕ ХОЛЕСТEРОЛA И ТРИГЛИЦEРИДA</a:t>
            </a:r>
            <a:r>
              <a:rPr lang="en-US" sz="2400" b="1" dirty="0" smtClean="0"/>
              <a:t> </a:t>
            </a:r>
            <a:endParaRPr lang="sr-Cyrl-RS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ТЕРАТОГЕНИ ЕФЕКАТ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334681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Rosacea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Инфламаторна дерматоза локализована на лицу јавља се код особа средњег животног доба</a:t>
            </a:r>
          </a:p>
          <a:p>
            <a:r>
              <a:rPr lang="sr-Cyrl-RS" dirty="0" smtClean="0"/>
              <a:t>Предиспониране особе са црвеним лицем, склоне налетима фацијалног еритема, честа је и себореја</a:t>
            </a:r>
          </a:p>
          <a:p>
            <a:r>
              <a:rPr lang="sr-Latn-RS" i="1" dirty="0" smtClean="0">
                <a:latin typeface="Calibri" panose="020F0502020204030204" pitchFamily="34" charset="0"/>
              </a:rPr>
              <a:t>Demodex folliculorum </a:t>
            </a:r>
            <a:r>
              <a:rPr lang="sr-Cyrl-RS" dirty="0" smtClean="0">
                <a:latin typeface="Calibri" panose="020F0502020204030204" pitchFamily="34" charset="0"/>
              </a:rPr>
              <a:t>нормални становник фоликула има значаја за настанак акнеиформних лезија </a:t>
            </a:r>
            <a:endParaRPr lang="sr-Cyrl-RS" i="1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6622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Rosacea</a:t>
            </a:r>
            <a:r>
              <a:rPr lang="sr-Cyrl-RS" sz="4000" dirty="0" smtClean="0"/>
              <a:t> клиничка слика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628800"/>
            <a:ext cx="8964868" cy="5112568"/>
          </a:xfrm>
        </p:spPr>
        <p:txBody>
          <a:bodyPr/>
          <a:lstStyle/>
          <a:p>
            <a:r>
              <a:rPr lang="sr-Cyrl-RS" dirty="0" smtClean="0"/>
              <a:t>Чешћа код жена</a:t>
            </a:r>
          </a:p>
          <a:p>
            <a:r>
              <a:rPr lang="sr-Cyrl-RS" dirty="0" smtClean="0"/>
              <a:t>Центрофацијална локализација, у почетку се јавља само еритем у налетима, касније перзистентан пасивни са телангиектазијама </a:t>
            </a:r>
          </a:p>
          <a:p>
            <a:r>
              <a:rPr lang="sr-Latn-RS" dirty="0" smtClean="0">
                <a:latin typeface="Calibri" panose="020F0502020204030204" pitchFamily="34" charset="0"/>
              </a:rPr>
              <a:t>Acne rosacea</a:t>
            </a:r>
            <a:r>
              <a:rPr lang="sr-Cyrl-RS" dirty="0" smtClean="0">
                <a:latin typeface="Calibri" panose="020F0502020204030204" pitchFamily="34" charset="0"/>
              </a:rPr>
              <a:t> папуло пустуле </a:t>
            </a:r>
            <a:endParaRPr lang="sr-Latn-RS" dirty="0" smtClean="0">
              <a:latin typeface="Calibri" panose="020F0502020204030204" pitchFamily="34" charset="0"/>
            </a:endParaRPr>
          </a:p>
          <a:p>
            <a:r>
              <a:rPr lang="sr-Latn-RS" dirty="0" smtClean="0">
                <a:latin typeface="Calibri" panose="020F0502020204030204" pitchFamily="34" charset="0"/>
              </a:rPr>
              <a:t>Rhynophyma</a:t>
            </a:r>
            <a:r>
              <a:rPr lang="sr-Cyrl-RS" dirty="0" smtClean="0">
                <a:latin typeface="Calibri" panose="020F0502020204030204" pitchFamily="34" charset="0"/>
              </a:rPr>
              <a:t> пре свега на носу ређе на челу и бради, хипертрофична, хиперпластична кожа са проширеним фоликулима (у основи је себацеална и фиброзна хиперплазија)</a:t>
            </a:r>
          </a:p>
          <a:p>
            <a:r>
              <a:rPr lang="sr-Cyrl-RS" dirty="0" smtClean="0">
                <a:latin typeface="Calibri" panose="020F0502020204030204" pitchFamily="34" charset="0"/>
              </a:rPr>
              <a:t>Хроничан ток болести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466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Rosacea</a:t>
            </a:r>
            <a:endParaRPr lang="sr-Latn-RS" sz="4800" dirty="0" smtClean="0"/>
          </a:p>
        </p:txBody>
      </p:sp>
      <p:pic>
        <p:nvPicPr>
          <p:cNvPr id="3584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9992" y="1794603"/>
            <a:ext cx="4148137" cy="2700338"/>
          </a:xfrm>
        </p:spPr>
      </p:pic>
      <p:pic>
        <p:nvPicPr>
          <p:cNvPr id="3584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3395663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16" y="4198147"/>
            <a:ext cx="48768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6163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Rosacea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Диференцијална дијагноза: </a:t>
            </a:r>
          </a:p>
          <a:p>
            <a:r>
              <a:rPr lang="sr-Cyrl-RS" dirty="0"/>
              <a:t>С</a:t>
            </a:r>
            <a:r>
              <a:rPr lang="sr-Cyrl-RS" dirty="0" smtClean="0"/>
              <a:t>ебороични и стероидни дерматитис су локализовани у назолабијалним браздама и периорално</a:t>
            </a:r>
          </a:p>
          <a:p>
            <a:r>
              <a:rPr lang="sr-Cyrl-RS" dirty="0" smtClean="0"/>
              <a:t>СЛЕ </a:t>
            </a:r>
          </a:p>
          <a:p>
            <a:r>
              <a:rPr lang="sr-Cyrl-RS" dirty="0" smtClean="0"/>
              <a:t>Саркоидоза</a:t>
            </a:r>
          </a:p>
          <a:p>
            <a:endParaRPr lang="sr-Cyrl-R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7966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Rosacea</a:t>
            </a:r>
            <a:r>
              <a:rPr lang="sr-Cyrl-RS" dirty="0" smtClean="0">
                <a:latin typeface="Calibri" panose="020F0502020204030204" pitchFamily="34" charset="0"/>
              </a:rPr>
              <a:t> лечење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Опште мере: избегавати факторе који изазивају вазодилатацију </a:t>
            </a:r>
          </a:p>
          <a:p>
            <a:r>
              <a:rPr lang="sr-Cyrl-RS" dirty="0" smtClean="0"/>
              <a:t>Локална терапија: метронидазол гел или </a:t>
            </a:r>
            <a:r>
              <a:rPr lang="sr-Cyrl-RS" dirty="0"/>
              <a:t>к</a:t>
            </a:r>
            <a:r>
              <a:rPr lang="sr-Cyrl-RS" dirty="0" smtClean="0"/>
              <a:t>рем 1% и 2%, еритромицин и клиндамицин гел, ихтиол 3% у микстури, ређе ретиноиди </a:t>
            </a:r>
          </a:p>
          <a:p>
            <a:r>
              <a:rPr lang="sr-Cyrl-RS" dirty="0" smtClean="0"/>
              <a:t>Опште лечење: Тетрациклин или еритромицин у дужем периоду, метронидазол, исотретиноин </a:t>
            </a:r>
          </a:p>
          <a:p>
            <a:r>
              <a:rPr lang="sr-Cyrl-RS" dirty="0" smtClean="0"/>
              <a:t>Телангиектазије се уклањају ласером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1635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Calibri" panose="020F0502020204030204" pitchFamily="34" charset="0"/>
              </a:rPr>
              <a:t>Dermatitis perioralis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Инфламаторна дерматоза која се локализује периорално у виду еритема и папула</a:t>
            </a:r>
          </a:p>
          <a:p>
            <a:r>
              <a:rPr lang="sr-Cyrl-RS" dirty="0" smtClean="0"/>
              <a:t>Узрок је често неконтролисана употреба флуорисаних кортикостероида топикално</a:t>
            </a:r>
          </a:p>
          <a:p>
            <a:r>
              <a:rPr lang="sr-Cyrl-RS" dirty="0" smtClean="0"/>
              <a:t>Патогенетски механизам није разјашњен, сматра се да улогу имају и сапрофити фоликуларне флоре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9172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>
                <a:latin typeface="Calibri" panose="020F0502020204030204" pitchFamily="34" charset="0"/>
              </a:rPr>
              <a:t>Dermatitis perioralis</a:t>
            </a:r>
            <a:r>
              <a:rPr lang="sr-Cyrl-RS" dirty="0">
                <a:latin typeface="Calibri" panose="020F0502020204030204" pitchFamily="34" charset="0"/>
              </a:rPr>
              <a:t> </a:t>
            </a:r>
            <a:r>
              <a:rPr lang="sr-Cyrl-RS" dirty="0" smtClean="0">
                <a:latin typeface="Calibri" panose="020F0502020204030204" pitchFamily="34" charset="0"/>
              </a:rPr>
              <a:t>клиничка слика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/>
              <a:t>М</a:t>
            </a:r>
            <a:r>
              <a:rPr lang="sr-Cyrl-RS" dirty="0" smtClean="0"/>
              <a:t>ладе жене</a:t>
            </a:r>
          </a:p>
          <a:p>
            <a:r>
              <a:rPr lang="sr-Cyrl-RS" dirty="0" smtClean="0"/>
              <a:t>Назолабијалне бразде, очуван руб око усана, образи, капци, чело</a:t>
            </a:r>
          </a:p>
          <a:p>
            <a:r>
              <a:rPr lang="sr-Latn-RS" dirty="0" smtClean="0">
                <a:latin typeface="Calibri" panose="020F0502020204030204" pitchFamily="34" charset="0"/>
              </a:rPr>
              <a:t>Dermatitis periorifitialis</a:t>
            </a:r>
          </a:p>
          <a:p>
            <a:r>
              <a:rPr lang="sr-Latn-RS" dirty="0" smtClean="0">
                <a:latin typeface="Calibri" panose="020F0502020204030204" pitchFamily="34" charset="0"/>
              </a:rPr>
              <a:t>Rozacea like dermatitis</a:t>
            </a:r>
            <a:endParaRPr lang="sr-Cyrl-RS" dirty="0" smtClean="0">
              <a:latin typeface="Calibri" panose="020F0502020204030204" pitchFamily="34" charset="0"/>
            </a:endParaRPr>
          </a:p>
          <a:p>
            <a:r>
              <a:rPr lang="sr-Cyrl-RS" dirty="0" smtClean="0">
                <a:latin typeface="Calibri" panose="020F0502020204030204" pitchFamily="34" charset="0"/>
              </a:rPr>
              <a:t>Жућкасто ружичасте транслуцидне папуле (псеудопустуле), еритем околине, десквамација, пецканје, свраб</a:t>
            </a:r>
          </a:p>
          <a:p>
            <a:r>
              <a:rPr lang="sr-Cyrl-RS" dirty="0" smtClean="0">
                <a:latin typeface="Calibri" panose="020F0502020204030204" pitchFamily="34" charset="0"/>
              </a:rPr>
              <a:t>Диференцијална дијагноза: розацеа, акне, себороични дерматитис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98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Dermatitis perioralis</a:t>
            </a:r>
            <a:endParaRPr lang="sr-Latn-RS" smtClean="0"/>
          </a:p>
        </p:txBody>
      </p:sp>
      <p:pic>
        <p:nvPicPr>
          <p:cNvPr id="3686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789238"/>
            <a:ext cx="3810000" cy="3051175"/>
          </a:xfrm>
        </p:spPr>
      </p:pic>
      <p:pic>
        <p:nvPicPr>
          <p:cNvPr id="3686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1752600"/>
            <a:ext cx="351155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4314825"/>
            <a:ext cx="386238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400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Calibri" panose="020F0502020204030204" pitchFamily="34" charset="0"/>
              </a:rPr>
              <a:t>Dermatitis perioralis</a:t>
            </a:r>
            <a:r>
              <a:rPr lang="sr-Cyrl-RS" dirty="0" smtClean="0">
                <a:latin typeface="Calibri" panose="020F0502020204030204" pitchFamily="34" charset="0"/>
              </a:rPr>
              <a:t> лечење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Обуставити локалну кортикостероидну терапију (понекад </a:t>
            </a:r>
            <a:r>
              <a:rPr lang="sr-Latn-RS" dirty="0" smtClean="0">
                <a:latin typeface="Calibri" panose="020F0502020204030204" pitchFamily="34" charset="0"/>
              </a:rPr>
              <a:t>rebound-fenomen</a:t>
            </a:r>
            <a:r>
              <a:rPr lang="sr-Latn-RS" dirty="0" smtClean="0"/>
              <a:t>)</a:t>
            </a:r>
            <a:endParaRPr lang="sr-Cyrl-RS" dirty="0" smtClean="0"/>
          </a:p>
          <a:p>
            <a:r>
              <a:rPr lang="sr-Cyrl-RS" dirty="0" smtClean="0"/>
              <a:t>Антибиотска терапија као код акни топикално, 3% ихтиол у микстури, емолијентни кремови</a:t>
            </a:r>
          </a:p>
          <a:p>
            <a:r>
              <a:rPr lang="sr-Cyrl-RS" dirty="0" smtClean="0"/>
              <a:t>Топикални кортикостероиди су контраиндиковани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783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 dirty="0" err="1" smtClean="0">
                <a:latin typeface="Calibri" panose="020F0502020204030204" pitchFamily="34" charset="0"/>
              </a:rPr>
              <a:t>SEBORRHOEA</a:t>
            </a:r>
            <a:endParaRPr lang="sr-Cyrl-C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sr-Cyrl-CS" sz="2400" b="1" dirty="0" smtClean="0"/>
              <a:t>НА СЕБОРОИЧНИМ РЕГИЈАМА, КАПИЛИЦИЈУМ, ЦЕНТРОФАЦИЈАЛНА,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dirty="0" smtClean="0"/>
              <a:t>    ПРЕСТЕРНАЛНА И ИНТЕРСКАПУЛАРНА РЕГИЈА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ТЕРЕН ЗА НАСТАНАК АКНИ И РОЗАЦЕ</a:t>
            </a:r>
            <a:endParaRPr lang="sr-Cyrl-RS" sz="2400" b="1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RS" sz="2400" b="1" dirty="0" smtClean="0"/>
              <a:t>ЧЕСТО УДРУЖЕНА СА АНДРОГЕНЕТСКОМ АЛОПЕЦИЈОМ</a:t>
            </a: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/>
              <a:t>ТЕРАПИЈА: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/>
              <a:t>УКЛАЊАЊЕ СЕБУМА ЧЕШЋЕ УМИВАЊЕ АДЕКВАТНИМ СРЕДСТВИМА И ПРИМЕНА ЛОСИОНА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/>
              <a:t>ДОРОСЛОВАЦ-ЛОСИОН 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СА 1 % </a:t>
            </a:r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AC.SALICYLICI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и  2% </a:t>
            </a:r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TINCTURAE BENZOE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У АЛКОХОЛУ</a:t>
            </a:r>
          </a:p>
          <a:p>
            <a:pPr eaLnBrk="1" hangingPunct="1">
              <a:lnSpc>
                <a:spcPct val="80000"/>
              </a:lnSpc>
            </a:pPr>
            <a:endParaRPr lang="sr-Latn-CS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    </a:t>
            </a:r>
            <a:endParaRPr lang="sr-Cyrl-CS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56837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038600"/>
            <a:ext cx="8659688" cy="1828800"/>
          </a:xfrm>
        </p:spPr>
        <p:txBody>
          <a:bodyPr/>
          <a:lstStyle/>
          <a:p>
            <a:r>
              <a:rPr lang="sr-Cyrl-RS" dirty="0"/>
              <a:t>Бактеријске инфекције коже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030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Пиодермије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Инфекције изазване бета хемолитичким стрептококом и коагулаза позитивним стафилококом</a:t>
            </a:r>
          </a:p>
          <a:p>
            <a:r>
              <a:rPr lang="sr-Cyrl-RS" dirty="0" smtClean="0"/>
              <a:t>Стрептококне инфекције се шире хоризонтално а стафилококне вертикално дуж фоликуларних канала и знојних жлезда</a:t>
            </a:r>
          </a:p>
          <a:p>
            <a:r>
              <a:rPr lang="sr-Cyrl-RS" dirty="0"/>
              <a:t>Површна контагиозна болест коже</a:t>
            </a:r>
          </a:p>
          <a:p>
            <a:r>
              <a:rPr lang="sr-Cyrl-RS" dirty="0"/>
              <a:t>Два облика у зависности од </a:t>
            </a:r>
            <a:r>
              <a:rPr lang="sr-Cyrl-RS" dirty="0" smtClean="0"/>
              <a:t>изазивача</a:t>
            </a:r>
          </a:p>
          <a:p>
            <a:r>
              <a:rPr lang="sr-Cyrl-RS" dirty="0" smtClean="0"/>
              <a:t>Секундарна импетигинизација- суперинфекција код неких дерматоза пиококама </a:t>
            </a:r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2370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>
                <a:solidFill>
                  <a:schemeClr val="accent1">
                    <a:lumMod val="50000"/>
                  </a:schemeClr>
                </a:solidFill>
              </a:rPr>
              <a:t>Impetigo streptococcica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08504" cy="5184576"/>
          </a:xfrm>
        </p:spPr>
        <p:txBody>
          <a:bodyPr>
            <a:normAutofit lnSpcReduction="10000"/>
          </a:bodyPr>
          <a:lstStyle/>
          <a:p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sr-Cyrl-R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свежим лезијама се налазе само стрептококе сматра се да је то примарни инфективни чинилац (касније је мешана флора и стафилокок и стрептокок присутни). </a:t>
            </a:r>
          </a:p>
          <a:p>
            <a:r>
              <a:rPr lang="sr-Cyrl-R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Дечији узраст, на месту повреде, лице, капилицијум </a:t>
            </a:r>
          </a:p>
          <a:p>
            <a:r>
              <a:rPr lang="sr-Cyrl-R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Површна субкорнеална пустула на еритематозној основи брзо прелази у везикуло-пустулу, која се сасушује у медно-жуту или мрку крусту</a:t>
            </a:r>
          </a:p>
          <a:p>
            <a:r>
              <a:rPr lang="sr-Cyrl-R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Шире се периферно</a:t>
            </a:r>
          </a:p>
          <a:p>
            <a:r>
              <a:rPr lang="sr-Cyrl-R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Периферна лимфаденопатија</a:t>
            </a:r>
          </a:p>
          <a:p>
            <a:r>
              <a:rPr lang="sr-Cyrl-R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Компликације: акутни гломерулонефритис (инкубација 18-21 дан)</a:t>
            </a:r>
          </a:p>
          <a:p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84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9036496" cy="670520"/>
          </a:xfrm>
        </p:spPr>
        <p:txBody>
          <a:bodyPr>
            <a:normAutofit fontScale="90000"/>
          </a:bodyPr>
          <a:lstStyle/>
          <a:p>
            <a:r>
              <a:rPr lang="sr-Latn-RS" sz="4200" dirty="0">
                <a:latin typeface="Calibri" panose="020F0502020204030204" pitchFamily="34" charset="0"/>
              </a:rPr>
              <a:t>Impetigo bulosa (Impetigo staphylococcica)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8928992" cy="5213176"/>
          </a:xfrm>
        </p:spPr>
        <p:txBody>
          <a:bodyPr/>
          <a:lstStyle/>
          <a:p>
            <a:r>
              <a:rPr lang="sr-Latn-RS" dirty="0" smtClean="0"/>
              <a:t>S.aureus</a:t>
            </a:r>
            <a:r>
              <a:rPr lang="sr-Cyrl-RS" dirty="0" smtClean="0"/>
              <a:t>, токсин епидермолизин. Овај сој не даје класичне облике стафилококне болести (фоликулитис, фурункул..)</a:t>
            </a:r>
          </a:p>
          <a:p>
            <a:r>
              <a:rPr lang="sr-Cyrl-RS" dirty="0" smtClean="0"/>
              <a:t>Сви узрасти</a:t>
            </a:r>
          </a:p>
          <a:p>
            <a:r>
              <a:rPr lang="sr-Cyrl-RS" dirty="0" smtClean="0"/>
              <a:t>Млитаве или напете буле на неизмењеној кожи, у почетку са замућеним садржајем а касније са гнојем. Пуцају и сасушују се са мрким крустама. Шире се периферно</a:t>
            </a:r>
          </a:p>
          <a:p>
            <a:r>
              <a:rPr lang="sr-Cyrl-RS" dirty="0" smtClean="0"/>
              <a:t>Лимфне жлезде ретко захваћене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9931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9600" y="2417763"/>
            <a:ext cx="3886200" cy="291465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845050" y="2417763"/>
            <a:ext cx="38862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5984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 smtClean="0">
                <a:latin typeface="Calibri" panose="020F0502020204030204" pitchFamily="34" charset="0"/>
              </a:rPr>
              <a:t>ANGULUS INFECTIOSUS  ORIS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ПИОКОКНА ИНФЕКЦИЈА УГЛОВА УСАНА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КЛИНИЧКИ - ЕРИТЕМ И ЕРОЗИЈЕ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ПОКРИВЕНЕ ЖУТО-МРКИМ КРУСТАМА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У ДЕЦЕ И АДОЛЕСЦЕНАТА</a:t>
            </a:r>
          </a:p>
          <a:p>
            <a:r>
              <a:rPr lang="sr-Cyrl-CS" sz="2400" b="1" dirty="0"/>
              <a:t>КАНДИДИЈАЗА УГЛОВА </a:t>
            </a:r>
            <a:r>
              <a:rPr lang="sr-Cyrl-CS" sz="2400" b="1" dirty="0" smtClean="0"/>
              <a:t>УСАНА СЕ ЈАВЉА КОД СТАРИЈИХ ОСОБА </a:t>
            </a:r>
            <a:endParaRPr lang="sr-Cyrl-CS" sz="2400" b="1" dirty="0"/>
          </a:p>
          <a:p>
            <a:r>
              <a:rPr lang="sr-Cyrl-CS" sz="2400" b="1" dirty="0"/>
              <a:t>НЕОПХОДНО ИЗВРШИТИ И МИКОЛОШКЕ И БАКТЕРИОЛОШКЕ ЛАБОРАТОРИЈСКЕ ПРЕГЛЕДЕ</a:t>
            </a:r>
          </a:p>
          <a:p>
            <a:r>
              <a:rPr lang="sr-Latn-CS" sz="2400" b="1" dirty="0"/>
              <a:t>TH</a:t>
            </a:r>
            <a:r>
              <a:rPr lang="sr-Cyrl-CS" sz="2400" b="1" dirty="0"/>
              <a:t> - ПРЕМА АНТИБИОГРАМУ</a:t>
            </a:r>
          </a:p>
          <a:p>
            <a:pPr eaLnBrk="1" hangingPunct="1">
              <a:lnSpc>
                <a:spcPct val="90000"/>
              </a:lnSpc>
            </a:pPr>
            <a:endParaRPr lang="sr-Cyrl-CS" sz="2400" b="1" dirty="0" smtClean="0"/>
          </a:p>
          <a:p>
            <a:pPr eaLnBrk="1" hangingPunct="1">
              <a:lnSpc>
                <a:spcPct val="90000"/>
              </a:lnSpc>
            </a:pPr>
            <a:endParaRPr lang="sr-Cyrl-C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9494511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Лечење импетига и сродних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Локална терапија код локализованих облика</a:t>
            </a:r>
          </a:p>
          <a:p>
            <a:r>
              <a:rPr lang="sr-Cyrl-RS" dirty="0" smtClean="0"/>
              <a:t>Прање површина водом и сапуном, отварање пустула, уклањање крусти</a:t>
            </a:r>
          </a:p>
          <a:p>
            <a:r>
              <a:rPr lang="sr-Cyrl-RS" dirty="0" smtClean="0"/>
              <a:t>Антибиотска топикална терапија</a:t>
            </a:r>
          </a:p>
          <a:p>
            <a:r>
              <a:rPr lang="sr-Cyrl-RS" dirty="0" smtClean="0"/>
              <a:t>Општа антибиотска терапија код дисеминованих облика и резистентних на локалну терапију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9382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 smtClean="0">
                <a:latin typeface="Calibri" panose="020F0502020204030204" pitchFamily="34" charset="0"/>
              </a:rPr>
              <a:t>FOLLICULITIS</a:t>
            </a:r>
            <a:r>
              <a:rPr lang="sr-Cyrl-R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 err="1" smtClean="0">
                <a:latin typeface="Calibri" panose="020F0502020204030204" pitchFamily="34" charset="0"/>
              </a:rPr>
              <a:t>STAPHYLOCOCCICA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4864"/>
            <a:ext cx="7488832" cy="389113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b="1" dirty="0" smtClean="0">
                <a:latin typeface="Calibri" panose="020F0502020204030204" pitchFamily="34" charset="0"/>
              </a:rPr>
              <a:t>ФОЛИКУЛИТИС ЈЕ ЗАПАЉЕЊЕ ФОЛИКУЛА ДЛАКЕ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>
                <a:latin typeface="Calibri" panose="020F0502020204030204" pitchFamily="34" charset="0"/>
              </a:rPr>
              <a:t>ЕТИОЛОГИЈА: НАЈЧЕШЋE</a:t>
            </a:r>
            <a:r>
              <a:rPr lang="sr-Latn-CS" sz="2400" b="1" dirty="0" smtClean="0">
                <a:latin typeface="Calibri" panose="020F0502020204030204" pitchFamily="34" charset="0"/>
              </a:rPr>
              <a:t> STAPHYLOCOCCUS AUREUS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>
                <a:latin typeface="Calibri" panose="020F0502020204030204" pitchFamily="34" charset="0"/>
              </a:rPr>
              <a:t>ПОВРШНА ИНФЛАМАЦИЈА ОСТИОФОЛИКУЛАРНОГ УШЋА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>
                <a:latin typeface="Calibri" panose="020F0502020204030204" pitchFamily="34" charset="0"/>
              </a:rPr>
              <a:t>ПОВРШИНЕ ИЗЛОЖЕНЕ ТРЕЊУ, ОКЛУЗИЈИ И ХИДРАТАЦИЈИ КЕРАТИНА ФОЛИКУЛАРНОГ ОТВОРА</a:t>
            </a:r>
          </a:p>
          <a:p>
            <a:pPr eaLnBrk="1" hangingPunct="1">
              <a:lnSpc>
                <a:spcPct val="80000"/>
              </a:lnSpc>
            </a:pPr>
            <a:endParaRPr lang="sr-Latn-CS" b="1" dirty="0" smtClean="0"/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6503918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 smtClean="0">
                <a:latin typeface="Calibri" panose="020F0502020204030204" pitchFamily="34" charset="0"/>
              </a:rPr>
              <a:t>FOLLICULITIS</a:t>
            </a: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 err="1" smtClean="0">
                <a:latin typeface="Calibri" panose="020F0502020204030204" pitchFamily="34" charset="0"/>
              </a:rPr>
              <a:t>STAPHYLOCOCCICA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04864"/>
            <a:ext cx="7560840" cy="38911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CS" sz="2400" b="1" dirty="0"/>
              <a:t>МАЛЕ ПУСТУЛЕ</a:t>
            </a:r>
            <a:r>
              <a:rPr lang="sr-Cyrl-CS" sz="2400" b="1" dirty="0" smtClean="0"/>
              <a:t>, ЦЕНТРИРАНЕ </a:t>
            </a:r>
            <a:r>
              <a:rPr lang="sr-Cyrl-CS" sz="2400" b="1" dirty="0"/>
              <a:t>ДЛАКОМ</a:t>
            </a:r>
            <a:r>
              <a:rPr lang="sr-Cyrl-CS" sz="2400" b="1" dirty="0" smtClean="0"/>
              <a:t>, ТАНКОГ </a:t>
            </a:r>
            <a:r>
              <a:rPr lang="sr-Cyrl-CS" sz="2400" b="1" dirty="0"/>
              <a:t>И НАПЕТОГ КРОВА И СА ЕРИТЕМАТОЗНИМ </a:t>
            </a:r>
            <a:r>
              <a:rPr lang="sr-Cyrl-CS" sz="2400" b="1" dirty="0" smtClean="0"/>
              <a:t>ХАЛООМ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ПОЈЕДИНАЧНЕ ПУСТУЛЕ СЕ САСУШУЈУ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ЖУЋКАСТО МРКЕ КРУСТЕ ОТПАДАЈУ БЕЗ ОЖИЉАКА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ЛОКАЛИЗАЦИЈА: ИНТЕРТРИГИНОЗНЕ РЕГИЈЕ ЕКСТРЕМИТЕТА  и У ГЛУТЕАЛНОЈ РЕГИЈИ</a:t>
            </a:r>
          </a:p>
        </p:txBody>
      </p:sp>
    </p:spTree>
    <p:extLst>
      <p:ext uri="{BB962C8B-B14F-4D97-AF65-F5344CB8AC3E}">
        <p14:creationId xmlns:p14="http://schemas.microsoft.com/office/powerpoint/2010/main" val="8255737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sz="3600" b="1" dirty="0">
                <a:latin typeface="Calibri" panose="020F0502020204030204" pitchFamily="34" charset="0"/>
              </a:rPr>
              <a:t>FOLLICULITIS</a:t>
            </a:r>
            <a:r>
              <a:rPr lang="en-US" sz="3600" b="1" dirty="0">
                <a:latin typeface="Calibri" panose="020F0502020204030204" pitchFamily="34" charset="0"/>
              </a:rPr>
              <a:t> </a:t>
            </a:r>
            <a:r>
              <a:rPr lang="en-US" sz="3600" b="1" dirty="0" err="1">
                <a:latin typeface="Calibri" panose="020F0502020204030204" pitchFamily="34" charset="0"/>
              </a:rPr>
              <a:t>STAPHYLOCOCCICA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1284" y="1916832"/>
            <a:ext cx="4159101" cy="5076056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sr-Cyrl-CS" sz="2400" b="1" dirty="0">
                <a:latin typeface="Calibri" panose="020F0502020204030204" pitchFamily="34" charset="0"/>
              </a:rPr>
              <a:t> </a:t>
            </a:r>
            <a:r>
              <a:rPr lang="sr-Cyrl-CS" sz="2400" b="1" dirty="0" smtClean="0">
                <a:latin typeface="Calibri" panose="020F0502020204030204" pitchFamily="34" charset="0"/>
              </a:rPr>
              <a:t>    </a:t>
            </a:r>
            <a:r>
              <a:rPr lang="sr-Cyrl-C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ЛЕЧЕЊЕ </a:t>
            </a:r>
          </a:p>
          <a:p>
            <a:pPr>
              <a:lnSpc>
                <a:spcPct val="90000"/>
              </a:lnSpc>
            </a:pPr>
            <a:r>
              <a:rPr lang="sr-Cyrl-CS" sz="2400" b="1" dirty="0" smtClean="0">
                <a:latin typeface="Calibri" panose="020F0502020204030204" pitchFamily="34" charset="0"/>
              </a:rPr>
              <a:t>СВАКОДНЕВНО </a:t>
            </a:r>
            <a:r>
              <a:rPr lang="sr-Cyrl-CS" sz="2400" b="1" dirty="0">
                <a:latin typeface="Calibri" panose="020F0502020204030204" pitchFamily="34" charset="0"/>
              </a:rPr>
              <a:t>СКИДАЊЕ КРУСТА БЛАГИМ РАСТВОРОМ ХИПЕРМАНГАНА</a:t>
            </a:r>
          </a:p>
          <a:p>
            <a:pPr>
              <a:lnSpc>
                <a:spcPct val="90000"/>
              </a:lnSpc>
            </a:pPr>
            <a:r>
              <a:rPr lang="sr-Cyrl-CS" sz="2400" b="1" dirty="0">
                <a:latin typeface="Calibri" panose="020F0502020204030204" pitchFamily="34" charset="0"/>
              </a:rPr>
              <a:t>ПРЕТХОДНО ОМЕКШАТИ КРУСТЕ УЉЕМ</a:t>
            </a:r>
          </a:p>
          <a:p>
            <a:pPr>
              <a:lnSpc>
                <a:spcPct val="90000"/>
              </a:lnSpc>
            </a:pPr>
            <a:r>
              <a:rPr lang="sr-Cyrl-CS" sz="2400" b="1" dirty="0">
                <a:latin typeface="Calibri" panose="020F0502020204030204" pitchFamily="34" charset="0"/>
              </a:rPr>
              <a:t>А Б МАСТИ И АНТИСЕПТИЧКЕ БОЈЕ </a:t>
            </a:r>
            <a:r>
              <a:rPr lang="sr-Latn-CS" sz="2400" b="1" dirty="0">
                <a:latin typeface="Calibri" panose="020F0502020204030204" pitchFamily="34" charset="0"/>
              </a:rPr>
              <a:t>(SOL</a:t>
            </a:r>
            <a:r>
              <a:rPr lang="en-US" sz="2400" b="1" dirty="0">
                <a:latin typeface="Calibri" panose="020F0502020204030204" pitchFamily="34" charset="0"/>
              </a:rPr>
              <a:t>.</a:t>
            </a:r>
            <a:r>
              <a:rPr lang="sr-Latn-CS" sz="2400" b="1" dirty="0">
                <a:latin typeface="Calibri" panose="020F0502020204030204" pitchFamily="34" charset="0"/>
              </a:rPr>
              <a:t> EOSINI AQUOSA</a:t>
            </a:r>
            <a:r>
              <a:rPr lang="sr-Cyrl-RS" sz="2400" b="1" dirty="0">
                <a:latin typeface="Calibri" panose="020F0502020204030204" pitchFamily="34" charset="0"/>
              </a:rPr>
              <a:t> </a:t>
            </a:r>
            <a:r>
              <a:rPr lang="sr-Latn-CS" sz="2400" b="1" dirty="0">
                <a:latin typeface="Calibri" panose="020F0502020204030204" pitchFamily="34" charset="0"/>
              </a:rPr>
              <a:t>2</a:t>
            </a:r>
            <a:r>
              <a:rPr lang="en-US" sz="2400" b="1" dirty="0">
                <a:latin typeface="Calibri" panose="020F0502020204030204" pitchFamily="34" charset="0"/>
              </a:rPr>
              <a:t>%</a:t>
            </a:r>
            <a:r>
              <a:rPr lang="sr-Latn-CS" sz="2400" b="1" dirty="0">
                <a:latin typeface="Calibri" panose="020F0502020204030204" pitchFamily="34" charset="0"/>
              </a:rPr>
              <a:t>)</a:t>
            </a:r>
            <a:endParaRPr lang="sr-Cyrl-RS" sz="2400" b="1" dirty="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sr-Cyrl-RS" sz="2400" b="1" dirty="0">
                <a:latin typeface="Calibri" panose="020F0502020204030204" pitchFamily="34" charset="0"/>
              </a:rPr>
              <a:t>ОПШТА АБ ТЕРАПИЈА</a:t>
            </a:r>
            <a:endParaRPr lang="sr-Latn-CS" sz="2400" b="1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5" name="Content Placeholder 3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95536" y="2060848"/>
            <a:ext cx="38862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024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 smtClean="0">
                <a:latin typeface="Calibri" panose="020F0502020204030204" pitchFamily="34" charset="0"/>
              </a:rPr>
              <a:t>SEBOSTASIS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СМАЊЕНА ПРОДУКЦИЈА СЕБУМА (КОНСТИТУЦИОНАЛНО, ГЕНЕТСКИ УСЛОВЉЕНЕ ХИПОФУНКЦИЈОМ И ХИПОПЛАЗИЈОМ СЕБАЦЕАЛНИХ ЖЛЕЗДА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СЕБОСТАЗА ПРИСУТНА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/>
              <a:t>    У АТОПСКОЈ КОНСТИТУЦИЈИ 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/>
              <a:t>    КОД ИХТИОЗА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КОЖА-СУВА СА ПИТИРИЈАЗИФОРМНОМ СКВАМОМ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ПОРЕМЕЋАЈ ЛИПИДНОГ ФИЛМА –ИРИТАЦИЈА И СЕНЗИБИЛИЗАЦИЈА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 НЕГА КОЖЕ ЕМОЛИЈЕНТНИМ КРЕМАМА</a:t>
            </a:r>
          </a:p>
        </p:txBody>
      </p:sp>
    </p:spTree>
    <p:extLst>
      <p:ext uri="{BB962C8B-B14F-4D97-AF65-F5344CB8AC3E}">
        <p14:creationId xmlns:p14="http://schemas.microsoft.com/office/powerpoint/2010/main" val="407186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 smtClean="0">
                <a:latin typeface="Calibri" panose="020F0502020204030204" pitchFamily="34" charset="0"/>
              </a:rPr>
              <a:t>FOLLICULITIS BARBAE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586536" cy="5141168"/>
          </a:xfrm>
        </p:spPr>
        <p:txBody>
          <a:bodyPr>
            <a:normAutofit/>
          </a:bodyPr>
          <a:lstStyle/>
          <a:p>
            <a:pPr eaLnBrk="1" hangingPunct="1"/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SYCOSIS BARBAE NONPARASITARIA</a:t>
            </a:r>
          </a:p>
          <a:p>
            <a:pPr eaLnBrk="1" hangingPunct="1"/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УЗРОЧНИК ЈЕ </a:t>
            </a:r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–STAPHYLOCOCCUS AUREUS</a:t>
            </a:r>
          </a:p>
          <a:p>
            <a:pPr eaLnBrk="1" hangingPunct="1"/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У МУШКАРАЦА НА БРАДИ  ИЛИ БРКОВИМА</a:t>
            </a:r>
          </a:p>
          <a:p>
            <a:pPr eaLnBrk="1" hangingPunct="1"/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DDg: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ДУБОКА ТРИХОФИТИЈA  БРAДЕ</a:t>
            </a:r>
          </a:p>
          <a:p>
            <a:r>
              <a:rPr lang="sr-Cyrl-CS" sz="2400" b="1" dirty="0">
                <a:latin typeface="Calibri" pitchFamily="34" charset="0"/>
                <a:cs typeface="Calibri" pitchFamily="34" charset="0"/>
              </a:rPr>
              <a:t>МАНФЕСТУЈЕ СЕ У ВИДУ ДИФУЗНОГ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, РЕГИОНАЛНОГ 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ФОЛИКУЛИТИСА СА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БРОЈНИМ ПУСТУЛАМА, СОЛИТАРНИМ 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ИЛИ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МУЛТИПЛИМ. ИНФИЛТРАТИ 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СУ ПОЛУКУГЛАСТИ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, ДЛАКА СЕ </a:t>
            </a:r>
            <a:r>
              <a:rPr lang="sr-Cyrl-CS" sz="2400" b="1" dirty="0">
                <a:latin typeface="Calibri" pitchFamily="34" charset="0"/>
                <a:cs typeface="Calibri" pitchFamily="34" charset="0"/>
              </a:rPr>
              <a:t>ЛАКО </a:t>
            </a:r>
            <a:r>
              <a:rPr lang="sr-Cyrl-CS" sz="2400" b="1" dirty="0" smtClean="0">
                <a:latin typeface="Calibri" pitchFamily="34" charset="0"/>
                <a:cs typeface="Calibri" pitchFamily="34" charset="0"/>
              </a:rPr>
              <a:t>ЧУПА</a:t>
            </a:r>
          </a:p>
          <a:p>
            <a:r>
              <a:rPr lang="sr-Latn-CS" sz="2400" b="1" dirty="0">
                <a:latin typeface="Calibri" pitchFamily="34" charset="0"/>
                <a:cs typeface="Calibri" pitchFamily="34" charset="0"/>
              </a:rPr>
              <a:t>НАКОН 5 ДО 10 ДАНА ДОЛАЗИ ДО НЕКРОЗЕ ТКИВА И ФЛУКТУАЦИЈЕ УЗ СЕКРЕЦИЈУ ПУСА КРОЗ ДИЛАТИРАНА УШЋА</a:t>
            </a:r>
          </a:p>
          <a:p>
            <a:r>
              <a:rPr lang="sr-Latn-CS" sz="2400" b="1" dirty="0">
                <a:latin typeface="Calibri" pitchFamily="34" charset="0"/>
                <a:cs typeface="Calibri" pitchFamily="34" charset="0"/>
              </a:rPr>
              <a:t>ГНОЈ СУВ И ФОРМИРА ЖУТЕ КРУСТЕ</a:t>
            </a:r>
          </a:p>
          <a:p>
            <a:r>
              <a:rPr lang="sr-Latn-CS" sz="2400" b="1" dirty="0">
                <a:latin typeface="Calibri" pitchFamily="34" charset="0"/>
                <a:cs typeface="Calibri" pitchFamily="34" charset="0"/>
              </a:rPr>
              <a:t>СУБАКУТНИ ИЛИ ХРОНИЧНИ </a:t>
            </a:r>
          </a:p>
          <a:p>
            <a:endParaRPr lang="sr-Cyrl-CS" sz="2400" b="1" dirty="0"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sr-Cyrl-CS" sz="24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0360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 smtClean="0">
                <a:latin typeface="Calibri" panose="020F0502020204030204" pitchFamily="34" charset="0"/>
              </a:rPr>
              <a:t>FOLLICULITIS BARBAE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586536" cy="5141168"/>
          </a:xfrm>
        </p:spPr>
        <p:txBody>
          <a:bodyPr>
            <a:normAutofit/>
          </a:bodyPr>
          <a:lstStyle/>
          <a:p>
            <a:endParaRPr lang="sr-Cyrl-CS" sz="2400" b="1" dirty="0">
              <a:latin typeface="Calibri" pitchFamily="34" charset="0"/>
              <a:cs typeface="Calibri" pitchFamily="34" charset="0"/>
            </a:endParaRPr>
          </a:p>
          <a:p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ДИЈАГНОЗА </a:t>
            </a:r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СЕ 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ПОСТАВЉА НА ОСНОВУ НЕГАТИВНОГ МИКОЛОШКОГ НАЛАЗА</a:t>
            </a:r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А 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ПОЗИТИВНОГ БАКТЕРИОЛОШКОГ НАЛАЗА</a:t>
            </a:r>
          </a:p>
          <a:p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ОППШТЕ МЕРЕ: САВЕТ О АДЕКВАТНОЈ ТОАЛЕТИ КОЖЕ; </a:t>
            </a:r>
          </a:p>
          <a:p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ТЕРАПИЈА: </a:t>
            </a:r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А</a:t>
            </a:r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НТИБИОТСКА </a:t>
            </a:r>
            <a:r>
              <a:rPr lang="sr-Latn-CS" sz="24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(СИСТЕМСКА И ЛОКАЛНА TH)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1413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latin typeface="Calibri" panose="020F0502020204030204" pitchFamily="34" charset="0"/>
              </a:rPr>
              <a:t>СИНДРОМ ОПРЉЕНЕ КОЖЕ</a:t>
            </a:r>
            <a:endParaRPr lang="sr-Latn-R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 smtClean="0"/>
              <a:t>СТАФИЛОКОК </a:t>
            </a:r>
            <a:r>
              <a:rPr lang="en-US" sz="2400" b="1" dirty="0" smtClean="0"/>
              <a:t>-</a:t>
            </a:r>
            <a:r>
              <a:rPr lang="sr-Cyrl-RS" sz="2400" b="1" dirty="0" smtClean="0"/>
              <a:t> ЕКСФОЛИЈАТИВНИ ТОКСИНИ</a:t>
            </a:r>
            <a:r>
              <a:rPr lang="en-US" sz="2400" b="1" dirty="0" smtClean="0"/>
              <a:t>-</a:t>
            </a:r>
            <a:r>
              <a:rPr lang="sr-Cyrl-RS" sz="2400" b="1" dirty="0" smtClean="0"/>
              <a:t>БУЛА</a:t>
            </a:r>
          </a:p>
          <a:p>
            <a:r>
              <a:rPr lang="sr-Cyrl-RS" sz="2400" b="1" dirty="0" smtClean="0"/>
              <a:t>УЗРАСТ ИСПОД 5 ГОДИНА</a:t>
            </a:r>
          </a:p>
          <a:p>
            <a:r>
              <a:rPr lang="sr-Cyrl-RS" sz="2400" b="1" dirty="0" smtClean="0"/>
              <a:t>ГЕНЕРАЛИЗОВАНИ ЕРИТЕМ,КОЖА КАО ПОПАРЕНА ВРЕЛОМ ВОДОМ</a:t>
            </a:r>
          </a:p>
          <a:p>
            <a:r>
              <a:rPr lang="sr-Cyrl-RS" sz="2400" b="1" dirty="0" smtClean="0"/>
              <a:t>НИКОЛСКИ ПОЗИТИВАН</a:t>
            </a:r>
          </a:p>
          <a:p>
            <a:r>
              <a:rPr lang="sr-Cyrl-RS" sz="2400" b="1" dirty="0"/>
              <a:t>СЛУЗОКОЖА БЕЗ ПРОМЕНА,ОПШТЕ СТАЊЕ ДИСКРЕТНО ПОРЕМЕЋЕНО</a:t>
            </a:r>
          </a:p>
          <a:p>
            <a:r>
              <a:rPr lang="sr-Cyrl-RS" sz="2400" b="1" dirty="0"/>
              <a:t>ТЕРАПИЈА ОТКРИВАЊЕ ПРИМАРНОГ ОГЊИШТА,ОПШТА АНТИБИОТСКА ТЕРАПИЈА И КОРЕКЦИЈА ОПШТЕГ СТАЊА</a:t>
            </a:r>
            <a:br>
              <a:rPr lang="sr-Cyrl-RS" sz="2400" b="1" dirty="0"/>
            </a:br>
            <a:endParaRPr lang="sr-Latn-R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9269416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Cellulitis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496" y="1600200"/>
            <a:ext cx="9073008" cy="4997152"/>
          </a:xfrm>
        </p:spPr>
        <p:txBody>
          <a:bodyPr/>
          <a:lstStyle/>
          <a:p>
            <a:r>
              <a:rPr lang="sr-Cyrl-RS" dirty="0" smtClean="0"/>
              <a:t>Акутно инфламаторно обољење дерма и хиподерма</a:t>
            </a:r>
          </a:p>
          <a:p>
            <a:r>
              <a:rPr lang="sr-Cyrl-RS" dirty="0" smtClean="0"/>
              <a:t>Изазивач </a:t>
            </a:r>
            <a:r>
              <a:rPr lang="sr-Latn-RS" sz="2800" dirty="0" smtClean="0">
                <a:latin typeface="Calibri" panose="020F0502020204030204" pitchFamily="34" charset="0"/>
              </a:rPr>
              <a:t>Streptococcus pyogenes </a:t>
            </a:r>
            <a:r>
              <a:rPr lang="sr-Cyrl-RS" sz="2800" dirty="0" smtClean="0">
                <a:latin typeface="Calibri" panose="020F0502020204030204" pitchFamily="34" charset="0"/>
              </a:rPr>
              <a:t>а ретко и</a:t>
            </a:r>
            <a:r>
              <a:rPr lang="sr-Latn-RS" sz="2800" dirty="0" smtClean="0">
                <a:latin typeface="Calibri" panose="020F0502020204030204" pitchFamily="34" charset="0"/>
              </a:rPr>
              <a:t> S.aureus</a:t>
            </a:r>
            <a:endParaRPr lang="sr-Cyrl-RS" sz="2800" dirty="0" smtClean="0">
              <a:latin typeface="Calibri" panose="020F0502020204030204" pitchFamily="34" charset="0"/>
            </a:endParaRPr>
          </a:p>
          <a:p>
            <a:r>
              <a:rPr lang="sr-Cyrl-RS" sz="2800" dirty="0" smtClean="0">
                <a:latin typeface="Calibri" panose="020F0502020204030204" pitchFamily="34" charset="0"/>
              </a:rPr>
              <a:t>Инфекција на терену микротраума или код дерматоза (</a:t>
            </a:r>
            <a:r>
              <a:rPr lang="sr-Latn-RS" sz="2800" dirty="0" smtClean="0">
                <a:latin typeface="Calibri" panose="020F0502020204030204" pitchFamily="34" charset="0"/>
              </a:rPr>
              <a:t>ulcus cruris, </a:t>
            </a:r>
            <a:r>
              <a:rPr lang="sr-Cyrl-RS" sz="2800" dirty="0" smtClean="0">
                <a:latin typeface="Calibri" panose="020F0502020204030204" pitchFamily="34" charset="0"/>
              </a:rPr>
              <a:t>лимфедем, екцеми хронични...)</a:t>
            </a:r>
          </a:p>
          <a:p>
            <a:r>
              <a:rPr lang="sr-Cyrl-RS" sz="2800" dirty="0" smtClean="0">
                <a:latin typeface="Calibri" panose="020F0502020204030204" pitchFamily="34" charset="0"/>
              </a:rPr>
              <a:t>Најчешће на ногама и лицу</a:t>
            </a:r>
          </a:p>
          <a:p>
            <a:r>
              <a:rPr lang="sr-Cyrl-RS" sz="2800" dirty="0" smtClean="0">
                <a:latin typeface="Calibri" panose="020F0502020204030204" pitchFamily="34" charset="0"/>
              </a:rPr>
              <a:t>Дифузни еритем и едем, нејасно ограничен. Топло, болно</a:t>
            </a:r>
          </a:p>
          <a:p>
            <a:r>
              <a:rPr lang="sr-Cyrl-RS" sz="2800" dirty="0" smtClean="0">
                <a:latin typeface="Calibri" panose="020F0502020204030204" pitchFamily="34" charset="0"/>
              </a:rPr>
              <a:t>Поремећај општег стања, фебрилност</a:t>
            </a:r>
          </a:p>
          <a:p>
            <a:r>
              <a:rPr lang="sr-Cyrl-RS" sz="2800" dirty="0" smtClean="0">
                <a:latin typeface="Calibri" panose="020F0502020204030204" pitchFamily="34" charset="0"/>
              </a:rPr>
              <a:t>Дф дг: Еризипел је површнији и оштро ограничен</a:t>
            </a:r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608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Cellulitis</a:t>
            </a:r>
            <a:endParaRPr lang="sr-Latn-RS" dirty="0" smtClean="0"/>
          </a:p>
        </p:txBody>
      </p:sp>
      <p:pic>
        <p:nvPicPr>
          <p:cNvPr id="6758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771900"/>
            <a:ext cx="4800600" cy="3086100"/>
          </a:xfrm>
        </p:spPr>
      </p:pic>
      <p:pic>
        <p:nvPicPr>
          <p:cNvPr id="6758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913" y="1828800"/>
            <a:ext cx="4237037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3121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Cellulitis</a:t>
            </a:r>
            <a:r>
              <a:rPr lang="sr-Cyrl-RS" dirty="0" smtClean="0"/>
              <a:t> - 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Општа антибиотска терапија, пеницилински препарати, еритромицин, антибиотици широког спектра</a:t>
            </a:r>
          </a:p>
          <a:p>
            <a:r>
              <a:rPr lang="sr-Cyrl-RS" dirty="0" smtClean="0"/>
              <a:t>Терапија основног обољења</a:t>
            </a:r>
          </a:p>
          <a:p>
            <a:r>
              <a:rPr lang="sr-Cyrl-RS" dirty="0" smtClean="0"/>
              <a:t>Код честих рецидива лечити предиспонирајуће факторе (венска инсуфицијенција, лимфна конгестија...), давање екстенцилина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284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Furunculus</a:t>
            </a:r>
            <a:endParaRPr lang="sr-Latn-RS" dirty="0" smtClean="0"/>
          </a:p>
        </p:txBody>
      </p:sp>
      <p:pic>
        <p:nvPicPr>
          <p:cNvPr id="6861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525" y="1695450"/>
            <a:ext cx="390525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179512" y="1690968"/>
            <a:ext cx="8369424" cy="5050400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Некрозантна пиококна </a:t>
            </a:r>
          </a:p>
          <a:p>
            <a:pPr marL="0" indent="0">
              <a:buNone/>
            </a:pPr>
            <a:r>
              <a:rPr lang="sr-Cyrl-RS" dirty="0"/>
              <a:t>и</a:t>
            </a:r>
            <a:r>
              <a:rPr lang="sr-Cyrl-RS" dirty="0" smtClean="0"/>
              <a:t>нфекција коже која почиње</a:t>
            </a:r>
          </a:p>
          <a:p>
            <a:pPr marL="0" indent="0">
              <a:buNone/>
            </a:pPr>
            <a:r>
              <a:rPr lang="sr-Cyrl-RS" dirty="0"/>
              <a:t>о</a:t>
            </a:r>
            <a:r>
              <a:rPr lang="sr-Cyrl-RS" dirty="0" smtClean="0"/>
              <a:t>д фоликула длаке</a:t>
            </a:r>
          </a:p>
          <a:p>
            <a:pPr marL="0" indent="0">
              <a:buNone/>
            </a:pPr>
            <a:r>
              <a:rPr lang="sr-Cyrl-RS" dirty="0" smtClean="0"/>
              <a:t>Изазивач </a:t>
            </a:r>
            <a:r>
              <a:rPr lang="sr-Latn-RS" dirty="0" smtClean="0">
                <a:latin typeface="Calibri" panose="020F0502020204030204" pitchFamily="34" charset="0"/>
              </a:rPr>
              <a:t>S.aureus</a:t>
            </a:r>
            <a:endParaRPr lang="sr-Cyrl-RS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Calibri" panose="020F0502020204030204" pitchFamily="34" charset="0"/>
              </a:rPr>
              <a:t>Почиње као фоликулитис </a:t>
            </a:r>
          </a:p>
          <a:p>
            <a:pPr marL="0" indent="0">
              <a:buNone/>
            </a:pPr>
            <a:r>
              <a:rPr lang="sr-Cyrl-RS" dirty="0" smtClean="0">
                <a:latin typeface="Calibri" panose="020F0502020204030204" pitchFamily="34" charset="0"/>
              </a:rPr>
              <a:t>затим се шири у хиподерм (живо еритематозан чврст топао и болан инфламовани чвор) и долази до некрозе. Регионалне л.жлезде увећане, болне</a:t>
            </a:r>
          </a:p>
          <a:p>
            <a:pPr marL="0" indent="0">
              <a:buNone/>
            </a:pPr>
            <a:r>
              <a:rPr lang="sr-Cyrl-RS" dirty="0" smtClean="0">
                <a:latin typeface="Calibri" panose="020F0502020204030204" pitchFamily="34" charset="0"/>
              </a:rPr>
              <a:t>Обично код особа са добрим општим стањем</a:t>
            </a:r>
          </a:p>
          <a:p>
            <a:pPr marL="0" indent="0">
              <a:buNone/>
            </a:pPr>
            <a:r>
              <a:rPr lang="sr-Cyrl-RS" dirty="0" smtClean="0">
                <a:latin typeface="Calibri" panose="020F0502020204030204" pitchFamily="34" charset="0"/>
              </a:rPr>
              <a:t>Фурункулоза се среће код малнутриције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2341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Furunculus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sr-Cyrl-RS" dirty="0"/>
              <a:t>Локализација на горњој усни </a:t>
            </a:r>
            <a:r>
              <a:rPr lang="sr-Cyrl-RS" dirty="0" smtClean="0"/>
              <a:t> или поред носа је опасна због венске комуникације са кавернозним синусом и могућношћу његове тромбозе</a:t>
            </a:r>
          </a:p>
          <a:p>
            <a:r>
              <a:rPr lang="sr-Cyrl-RS" dirty="0" smtClean="0"/>
              <a:t>Опште лечење је обавезно код фурункула у центрофацијалној регији, код великих фурункула са целулитисом, код фурункулозе и карбункула.</a:t>
            </a:r>
          </a:p>
          <a:p>
            <a:r>
              <a:rPr lang="sr-Cyrl-RS" dirty="0" smtClean="0"/>
              <a:t>Пеницилини резистентни према пеницилинази, цефалоспорини, еритромицин</a:t>
            </a:r>
          </a:p>
          <a:p>
            <a:r>
              <a:rPr lang="sr-Cyrl-RS" dirty="0" smtClean="0"/>
              <a:t>Локална терапија уз општу и код почетних лезија (алкохолни облози, инцизија, антисептична средства и АБ масти)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2364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Carbunculus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88117"/>
            <a:ext cx="3886200" cy="1973942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sr-Latn-RS" sz="2800" dirty="0" smtClean="0">
                <a:latin typeface="Calibri" panose="020F0502020204030204" pitchFamily="34" charset="0"/>
              </a:rPr>
              <a:t>Carbunculus </a:t>
            </a:r>
            <a:r>
              <a:rPr lang="sr-Cyrl-RS" sz="2800" dirty="0" smtClean="0">
                <a:latin typeface="Calibri" panose="020F0502020204030204" pitchFamily="34" charset="0"/>
              </a:rPr>
              <a:t>се састоји од групе фурункула. Интензитет инфламације и број синуса којима се промена дренира зависи од величине агломерата. </a:t>
            </a:r>
          </a:p>
          <a:p>
            <a:r>
              <a:rPr lang="sr-Cyrl-RS" sz="2800" dirty="0" smtClean="0">
                <a:latin typeface="Calibri" panose="020F0502020204030204" pitchFamily="34" charset="0"/>
              </a:rPr>
              <a:t>Могућа је фебрилност, малаксалост</a:t>
            </a:r>
          </a:p>
          <a:p>
            <a:endParaRPr lang="sr-Cyrl-RS" sz="28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972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 smtClean="0">
                <a:latin typeface="Calibri" panose="020F0502020204030204" pitchFamily="34" charset="0"/>
              </a:rPr>
              <a:t>ACNE VULGARIS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800" b="1" dirty="0" smtClean="0"/>
              <a:t>ХРОНИЧНО ИНФЛАМАТОРНО ОБОЉЕЊЕ ПИЛОСЕБАЦЕАЛНЕ ЈЕДИНИЦЕ, УЗ КОМЕДОНЕ,ПАПУЛЕ,ПУСТУЛЕ ФОЛИКУЛАРНЕ ЛОКАЛИЗАЦИЈЕ</a:t>
            </a:r>
          </a:p>
          <a:p>
            <a:pPr eaLnBrk="1" hangingPunct="1"/>
            <a:r>
              <a:rPr lang="sr-Cyrl-CS" sz="2800" b="1" dirty="0" smtClean="0"/>
              <a:t>ПРЕДИСПОЗИЦИЈА : ГЕНЕТСКИ ДЕТЕРМИНИСАНА</a:t>
            </a:r>
          </a:p>
          <a:p>
            <a:pPr eaLnBrk="1" hangingPunct="1">
              <a:buFont typeface="Wingdings" pitchFamily="2" charset="2"/>
              <a:buNone/>
            </a:pPr>
            <a:endParaRPr lang="sr-Cyrl-CS" b="1" dirty="0" smtClean="0"/>
          </a:p>
        </p:txBody>
      </p:sp>
    </p:spTree>
    <p:extLst>
      <p:ext uri="{BB962C8B-B14F-4D97-AF65-F5344CB8AC3E}">
        <p14:creationId xmlns:p14="http://schemas.microsoft.com/office/powerpoint/2010/main" val="83809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3600" b="1" dirty="0" smtClean="0">
                <a:latin typeface="Calibri" panose="020F0502020204030204" pitchFamily="34" charset="0"/>
              </a:rPr>
              <a:t>ЕТИОПАТОГЕНЕЗА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sr-Cyrl-CS" sz="2400" b="1" dirty="0" smtClean="0"/>
              <a:t>ХИПЕРФУНКЦИЈА СЕБАЦЕАЛНИХ ЖЛЕЗДА-СЕБОРЕЈА</a:t>
            </a:r>
          </a:p>
          <a:p>
            <a:pPr eaLnBrk="1" hangingPunct="1"/>
            <a:r>
              <a:rPr lang="sr-Cyrl-CS" sz="2400" b="1" dirty="0" smtClean="0"/>
              <a:t>ПОРЕМЕЋАЈ БАКТЕРИЈСКЕ ФЛОРЕ</a:t>
            </a:r>
            <a:r>
              <a:rPr lang="sr-Latn-RS" sz="2400" b="1" dirty="0" smtClean="0"/>
              <a:t> - </a:t>
            </a:r>
            <a:r>
              <a:rPr lang="en-US" sz="2400" b="1" dirty="0" err="1" smtClean="0">
                <a:latin typeface="Calibri" panose="020F0502020204030204" pitchFamily="34" charset="0"/>
                <a:cs typeface="Calibri" pitchFamily="34" charset="0"/>
              </a:rPr>
              <a:t>PROPIONIBACTERIUM</a:t>
            </a:r>
            <a:r>
              <a:rPr lang="en-US" sz="2400" b="1" dirty="0" smtClean="0">
                <a:latin typeface="Calibri" panose="020F0502020204030204" pitchFamily="34" charset="0"/>
                <a:cs typeface="Calibri" pitchFamily="34" charset="0"/>
              </a:rPr>
              <a:t> </a:t>
            </a:r>
            <a:r>
              <a:rPr lang="en-US" sz="2400" b="1" dirty="0">
                <a:latin typeface="Calibri" panose="020F0502020204030204" pitchFamily="34" charset="0"/>
                <a:cs typeface="Calibri" pitchFamily="34" charset="0"/>
              </a:rPr>
              <a:t>ACNES-</a:t>
            </a:r>
            <a:r>
              <a:rPr lang="en-US" sz="2400" b="1" dirty="0" err="1">
                <a:latin typeface="Calibri" panose="020F0502020204030204" pitchFamily="34" charset="0"/>
                <a:cs typeface="Calibri" pitchFamily="34" charset="0"/>
              </a:rPr>
              <a:t>РЕЗИДЕНТНА</a:t>
            </a:r>
            <a:r>
              <a:rPr lang="en-US" sz="2400" b="1" dirty="0">
                <a:latin typeface="Calibri" panose="020F0502020204030204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itchFamily="34" charset="0"/>
              </a:rPr>
              <a:t>ФЛОРА</a:t>
            </a:r>
            <a:r>
              <a:rPr lang="en-US" sz="2400" b="1" dirty="0">
                <a:latin typeface="Calibri" panose="020F0502020204030204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itchFamily="34" charset="0"/>
              </a:rPr>
              <a:t>НОРМАЛНЕ</a:t>
            </a:r>
            <a:r>
              <a:rPr lang="en-US" sz="2400" b="1" dirty="0">
                <a:latin typeface="Calibri" panose="020F0502020204030204" pitchFamily="34" charset="0"/>
                <a:cs typeface="Calibri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  <a:cs typeface="Calibri" pitchFamily="34" charset="0"/>
              </a:rPr>
              <a:t>КОЖЕ</a:t>
            </a:r>
            <a:r>
              <a:rPr lang="sr-Latn-RS" sz="2400" b="1" dirty="0" smtClean="0">
                <a:latin typeface="Calibri" panose="020F0502020204030204" pitchFamily="34" charset="0"/>
                <a:cs typeface="Calibri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  <a:cs typeface="Calibri" pitchFamily="34" charset="0"/>
              </a:rPr>
              <a:t>ПРИСУТАН</a:t>
            </a:r>
            <a:r>
              <a:rPr lang="en-US" sz="2400" b="1" dirty="0" smtClean="0">
                <a:latin typeface="Calibri" panose="020F0502020204030204" pitchFamily="34" charset="0"/>
                <a:cs typeface="Calibri" pitchFamily="34" charset="0"/>
              </a:rPr>
              <a:t> </a:t>
            </a:r>
            <a:r>
              <a:rPr lang="en-US" sz="2400" b="1" dirty="0">
                <a:latin typeface="Calibri" panose="020F0502020204030204" pitchFamily="34" charset="0"/>
                <a:cs typeface="Calibri" pitchFamily="34" charset="0"/>
              </a:rPr>
              <a:t>У </a:t>
            </a:r>
            <a:r>
              <a:rPr lang="en-US" sz="2400" b="1" dirty="0" err="1">
                <a:latin typeface="Calibri" panose="020F0502020204030204" pitchFamily="34" charset="0"/>
                <a:cs typeface="Calibri" pitchFamily="34" charset="0"/>
              </a:rPr>
              <a:t>ВЕЛИКОМ</a:t>
            </a:r>
            <a:r>
              <a:rPr lang="en-US" sz="2400" b="1" dirty="0">
                <a:latin typeface="Calibri" panose="020F0502020204030204" pitchFamily="34" charset="0"/>
                <a:cs typeface="Calibri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  <a:cs typeface="Calibri" pitchFamily="34" charset="0"/>
              </a:rPr>
              <a:t>БРОЈУ</a:t>
            </a:r>
            <a:r>
              <a:rPr lang="sr-Latn-RS" sz="2400" b="1" dirty="0" smtClean="0">
                <a:latin typeface="Calibri" panose="020F0502020204030204" pitchFamily="34" charset="0"/>
                <a:cs typeface="Calibri" pitchFamily="34" charset="0"/>
              </a:rPr>
              <a:t>, </a:t>
            </a:r>
            <a:r>
              <a:rPr lang="en-US" sz="2400" b="1" dirty="0" err="1" smtClean="0">
                <a:latin typeface="Calibri" panose="020F0502020204030204" pitchFamily="34" charset="0"/>
                <a:cs typeface="Calibri" pitchFamily="34" charset="0"/>
              </a:rPr>
              <a:t>СТВАРА</a:t>
            </a:r>
            <a:r>
              <a:rPr lang="en-US" sz="2400" b="1" dirty="0" smtClean="0">
                <a:latin typeface="Calibri" panose="020F0502020204030204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itchFamily="34" charset="0"/>
              </a:rPr>
              <a:t>ЛИПАЗЕ</a:t>
            </a:r>
            <a:r>
              <a:rPr lang="en-US" sz="2400" b="1" dirty="0">
                <a:latin typeface="Calibri" panose="020F0502020204030204" pitchFamily="34" charset="0"/>
                <a:cs typeface="Calibri" pitchFamily="34" charset="0"/>
              </a:rPr>
              <a:t>, </a:t>
            </a:r>
            <a:r>
              <a:rPr lang="en-US" sz="2400" b="1" dirty="0" err="1">
                <a:latin typeface="Calibri" panose="020F0502020204030204" pitchFamily="34" charset="0"/>
                <a:cs typeface="Calibri" pitchFamily="34" charset="0"/>
              </a:rPr>
              <a:t>ПРОТЕАЗЕ</a:t>
            </a:r>
            <a:r>
              <a:rPr lang="en-US" sz="2400" b="1" dirty="0">
                <a:latin typeface="Calibri" panose="020F0502020204030204" pitchFamily="34" charset="0"/>
                <a:cs typeface="Calibri" pitchFamily="34" charset="0"/>
              </a:rPr>
              <a:t> И </a:t>
            </a:r>
            <a:r>
              <a:rPr lang="en-US" sz="2400" b="1" dirty="0" err="1">
                <a:latin typeface="Calibri" panose="020F0502020204030204" pitchFamily="34" charset="0"/>
                <a:cs typeface="Calibri" pitchFamily="34" charset="0"/>
              </a:rPr>
              <a:t>АКТИВИШЕ</a:t>
            </a:r>
            <a:r>
              <a:rPr lang="en-US" sz="2400" b="1" dirty="0">
                <a:latin typeface="Calibri" panose="020F0502020204030204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itchFamily="34" charset="0"/>
              </a:rPr>
              <a:t>ПУТ</a:t>
            </a:r>
            <a:r>
              <a:rPr lang="en-US" sz="2400" b="1" dirty="0">
                <a:latin typeface="Calibri" panose="020F0502020204030204" pitchFamily="34" charset="0"/>
                <a:cs typeface="Calibri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  <a:cs typeface="Calibri" pitchFamily="34" charset="0"/>
              </a:rPr>
              <a:t>КОМПЛЕМЕНТА</a:t>
            </a:r>
            <a:endParaRPr lang="sr-Cyrl-CS" sz="2400" b="1" dirty="0" smtClean="0"/>
          </a:p>
          <a:p>
            <a:pPr eaLnBrk="1" hangingPunct="1"/>
            <a:r>
              <a:rPr lang="sr-Cyrl-CS" sz="2400" b="1" dirty="0" smtClean="0"/>
              <a:t>ХИПЕРКЕРАТОЗА ОСТИОФОЛИКУЛАРНОГ ДЕЛА ФОЛИКУЛА </a:t>
            </a:r>
          </a:p>
          <a:p>
            <a:pPr eaLnBrk="1" hangingPunct="1"/>
            <a:r>
              <a:rPr lang="sr-Cyrl-CS" sz="2400" b="1" dirty="0" smtClean="0"/>
              <a:t>АНДРОГЕНИ</a:t>
            </a:r>
          </a:p>
        </p:txBody>
      </p:sp>
    </p:spTree>
    <p:extLst>
      <p:ext uri="{BB962C8B-B14F-4D97-AF65-F5344CB8AC3E}">
        <p14:creationId xmlns:p14="http://schemas.microsoft.com/office/powerpoint/2010/main" val="369431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latin typeface="Calibri" panose="020F0502020204030204" pitchFamily="34" charset="0"/>
              </a:rPr>
              <a:t>ПАТОГЕНЕЗА</a:t>
            </a:r>
            <a:endParaRPr lang="sr-Latn-RS" sz="3600" b="1" dirty="0" smtClean="0">
              <a:latin typeface="Calibri" panose="020F0502020204030204" pitchFamily="34" charset="0"/>
            </a:endParaRPr>
          </a:p>
        </p:txBody>
      </p:sp>
      <p:pic>
        <p:nvPicPr>
          <p:cNvPr id="1536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874838"/>
            <a:ext cx="7086600" cy="4297362"/>
          </a:xfrm>
        </p:spPr>
      </p:pic>
    </p:spTree>
    <p:extLst>
      <p:ext uri="{BB962C8B-B14F-4D97-AF65-F5344CB8AC3E}">
        <p14:creationId xmlns:p14="http://schemas.microsoft.com/office/powerpoint/2010/main" val="239233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b="1" smtClean="0"/>
              <a:t>КЛИНИЧКА СЛИКА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196752"/>
            <a:ext cx="77724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dirty="0" smtClean="0"/>
              <a:t>         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ПРВА ПОЈАВА У ПУБЕРТЕТУ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ЧЕШЋЕ КОД МУШКАРАЦА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ЛОКАЛИЗАЦИЈА-СЕБОРОИЧНЕ РЕГИЈЕ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КОМЕДОНИ,ПАПУЛЕ,ПАПУЛОПУСТУЛЕ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ПУСТУЛЕ, ЦИСТЕ, НОДУСИ И АБСЦЕСИ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ТОКОМ ВИШЕ ГОДИНА –</a:t>
            </a:r>
            <a:r>
              <a:rPr lang="sr-Cyrl-CS" sz="2400" b="1" dirty="0" smtClean="0">
                <a:latin typeface="+mj-lt"/>
              </a:rPr>
              <a:t>ПОВЛАЧЕЊЕ ПОСЛЕ 25 ГОД. А ПОНЕКАД ПЕРЗИСТИРАЈУ ТОКОМ ОДРАСЛОГ ДОБА </a:t>
            </a:r>
            <a:r>
              <a:rPr lang="sr-Latn-R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ACNE ADULTORUM</a:t>
            </a:r>
            <a:endParaRPr lang="sr-Cyrl-CS" sz="24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99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b="1" dirty="0" err="1" smtClean="0"/>
              <a:t>КЛИНИЧКА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СЛИКА</a:t>
            </a:r>
            <a:endParaRPr lang="en-US" sz="4000" b="1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sr-Cyrl-CS" sz="2400" b="1" dirty="0" smtClean="0"/>
              <a:t>ПРВА ПРОМЕНА “ КОМЕДОН” - </a:t>
            </a:r>
            <a:r>
              <a:rPr lang="sr-Latn-CS" sz="2400" b="1" dirty="0" smtClean="0">
                <a:latin typeface="Calibri" panose="020F0502020204030204" pitchFamily="34" charset="0"/>
              </a:rPr>
              <a:t>COMEDO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/>
              <a:t>КАО ЧЕП ЗАТВАРА ОСТИОФОЛИКУЛАРНО УШЋЕ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/>
              <a:t>БОЧНИМ ПРИТИСКОМ МОЖЕ СЕ ИСТИСНУТИ САДРЖАЈ ЖУТО-БЕЛИЧАСТЕ БОЈЕ И ЦРВОЛИКОГ ИЗГЛЕДА  САСТАВЉЕН ОД СЕБУМА И КЕРАТИНА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ОТВОРЕНИ КОМЕДОНИ ЦЕНТРИРАНИ 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“ЦРН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ОМ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 ТАЧКИЦ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ОМ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”-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БОЈА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-МЕЛАНИН</a:t>
            </a:r>
          </a:p>
          <a:p>
            <a:pPr>
              <a:lnSpc>
                <a:spcPct val="80000"/>
              </a:lnSpc>
            </a:pPr>
            <a:r>
              <a:rPr lang="sr-Latn-CS" sz="2400" b="1" dirty="0">
                <a:latin typeface="Calibri" pitchFamily="34" charset="0"/>
                <a:cs typeface="Calibri" pitchFamily="34" charset="0"/>
              </a:rPr>
              <a:t>ДЕЛИМИЧНО ЗБОГ ОКСИДАЦИЈЕ  СЛОБОДНИХ МАСНИХ КИСЕЛИНА СЕБУМА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СПОНТАНО СЕ ДРЕНИРАЈУ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–НЕИНФЛАМАТОРНА ФАЗА  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sr-Latn-CS" sz="2400" b="1" dirty="0">
                <a:latin typeface="Calibri" pitchFamily="34" charset="0"/>
                <a:cs typeface="Calibri" pitchFamily="34" charset="0"/>
              </a:rPr>
              <a:t>ВУЛГАРНИХ АКНИ </a:t>
            </a:r>
          </a:p>
          <a:p>
            <a:pPr>
              <a:lnSpc>
                <a:spcPct val="80000"/>
              </a:lnSpc>
            </a:pPr>
            <a:r>
              <a:rPr lang="sr-Latn-CS" sz="2400" b="1" dirty="0">
                <a:latin typeface="Calibri" pitchFamily="34" charset="0"/>
                <a:cs typeface="Calibri" pitchFamily="34" charset="0"/>
              </a:rPr>
              <a:t>ACNE COMEDONICA - PUNCTATA</a:t>
            </a:r>
            <a:endParaRPr lang="sr-Cyrl-CS" sz="24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98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666</TotalTime>
  <Words>1567</Words>
  <Application>Microsoft Office PowerPoint</Application>
  <PresentationFormat>On-screen Show (4:3)</PresentationFormat>
  <Paragraphs>237</Paragraphs>
  <Slides>48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3" baseType="lpstr">
      <vt:lpstr>Calibri</vt:lpstr>
      <vt:lpstr>Tw Cen MT</vt:lpstr>
      <vt:lpstr>Wingdings</vt:lpstr>
      <vt:lpstr>Wingdings 2</vt:lpstr>
      <vt:lpstr>Median</vt:lpstr>
      <vt:lpstr>Бактеријске инфекције коже обољења себацеалних жлезди</vt:lpstr>
      <vt:lpstr>SEBORRHOEA</vt:lpstr>
      <vt:lpstr>SEBORRHOEA</vt:lpstr>
      <vt:lpstr>SEBOSTASIS</vt:lpstr>
      <vt:lpstr>ACNE VULGARIS</vt:lpstr>
      <vt:lpstr>ЕТИОПАТОГЕНЕЗА</vt:lpstr>
      <vt:lpstr>ПАТОГЕНЕЗА</vt:lpstr>
      <vt:lpstr>КЛИНИЧКА СЛИКА</vt:lpstr>
      <vt:lpstr>КЛИНИЧКА СЛИКА</vt:lpstr>
      <vt:lpstr>КЛИНИЧКА СЛИКА</vt:lpstr>
      <vt:lpstr>ЕФЛОРЕСЦЕНЦИЈЕ КОД АКНИ</vt:lpstr>
      <vt:lpstr>КЛИНИЧКИ ОБЛИЦИ</vt:lpstr>
      <vt:lpstr>ACNE COMEDONICA</vt:lpstr>
      <vt:lpstr>ACNE PAPULO-PUSTULOSA</vt:lpstr>
      <vt:lpstr>ACNE NODULOCYSTICA</vt:lpstr>
      <vt:lpstr>ДИФЕРЕНЦИЈАЛНА ДИЈАГНОЗА</vt:lpstr>
      <vt:lpstr>ТЕРАПИЈА</vt:lpstr>
      <vt:lpstr>ЛОКАЛНО ЛЕЧЕЊЕ</vt:lpstr>
      <vt:lpstr>ОПШТЕ ЛЕЧЕЊЕ</vt:lpstr>
      <vt:lpstr>ОПШТЕ ЛЕЧЕЊЕ</vt:lpstr>
      <vt:lpstr>Rosacea</vt:lpstr>
      <vt:lpstr>Rosacea клиничка слика </vt:lpstr>
      <vt:lpstr>Rosacea</vt:lpstr>
      <vt:lpstr>Rosacea</vt:lpstr>
      <vt:lpstr>Rosacea лечење</vt:lpstr>
      <vt:lpstr>Dermatitis perioralis</vt:lpstr>
      <vt:lpstr>Dermatitis perioralis клиничка слика</vt:lpstr>
      <vt:lpstr>Dermatitis perioralis</vt:lpstr>
      <vt:lpstr>Dermatitis perioralis лечење</vt:lpstr>
      <vt:lpstr>Бактеријске инфекције коже</vt:lpstr>
      <vt:lpstr>Пиодермије</vt:lpstr>
      <vt:lpstr>Impetigo streptococcica</vt:lpstr>
      <vt:lpstr>Impetigo bulosa (Impetigo staphylococcica) </vt:lpstr>
      <vt:lpstr>PowerPoint Presentation</vt:lpstr>
      <vt:lpstr>ANGULUS INFECTIOSUS  ORIS</vt:lpstr>
      <vt:lpstr>Лечење импетига и сродних болести</vt:lpstr>
      <vt:lpstr>FOLLICULITIS STAPHYLOCOCCICA</vt:lpstr>
      <vt:lpstr>FOLLICULITIS STAPHYLOCOCCICA</vt:lpstr>
      <vt:lpstr>FOLLICULITIS STAPHYLOCOCCICA</vt:lpstr>
      <vt:lpstr>FOLLICULITIS BARBAE</vt:lpstr>
      <vt:lpstr>FOLLICULITIS BARBAE</vt:lpstr>
      <vt:lpstr>СИНДРОМ ОПРЉЕНЕ КОЖЕ</vt:lpstr>
      <vt:lpstr>Cellulitis</vt:lpstr>
      <vt:lpstr>Cellulitis</vt:lpstr>
      <vt:lpstr>Cellulitis - терапија</vt:lpstr>
      <vt:lpstr>Furunculus</vt:lpstr>
      <vt:lpstr>Furunculus</vt:lpstr>
      <vt:lpstr>Carbunculus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Сексуално преносиве болести</dc:title>
  <dc:creator>Win7</dc:creator>
  <cp:lastModifiedBy>korisnik</cp:lastModifiedBy>
  <cp:revision>108</cp:revision>
  <dcterms:created xsi:type="dcterms:W3CDTF">2013-06-07T20:58:18Z</dcterms:created>
  <dcterms:modified xsi:type="dcterms:W3CDTF">2020-09-14T18:03:07Z</dcterms:modified>
</cp:coreProperties>
</file>